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6" r:id="rId2"/>
    <p:sldId id="257" r:id="rId3"/>
    <p:sldId id="259" r:id="rId4"/>
    <p:sldId id="264" r:id="rId5"/>
    <p:sldId id="262" r:id="rId6"/>
    <p:sldId id="260" r:id="rId7"/>
    <p:sldId id="263" r:id="rId8"/>
    <p:sldId id="265" r:id="rId9"/>
    <p:sldId id="258" r:id="rId10"/>
    <p:sldId id="269" r:id="rId11"/>
    <p:sldId id="270" r:id="rId12"/>
    <p:sldId id="271" r:id="rId13"/>
    <p:sldId id="272" r:id="rId14"/>
    <p:sldId id="273" r:id="rId15"/>
    <p:sldId id="274" r:id="rId16"/>
    <p:sldId id="279" r:id="rId17"/>
    <p:sldId id="280" r:id="rId18"/>
    <p:sldId id="316" r:id="rId19"/>
    <p:sldId id="317" r:id="rId20"/>
    <p:sldId id="283" r:id="rId21"/>
    <p:sldId id="278" r:id="rId22"/>
    <p:sldId id="281" r:id="rId23"/>
    <p:sldId id="282" r:id="rId24"/>
    <p:sldId id="291" r:id="rId25"/>
    <p:sldId id="314" r:id="rId26"/>
    <p:sldId id="315" r:id="rId27"/>
    <p:sldId id="298" r:id="rId28"/>
    <p:sldId id="322" r:id="rId29"/>
    <p:sldId id="323" r:id="rId30"/>
    <p:sldId id="324" r:id="rId31"/>
    <p:sldId id="325" r:id="rId32"/>
    <p:sldId id="284" r:id="rId33"/>
    <p:sldId id="285" r:id="rId34"/>
    <p:sldId id="286" r:id="rId35"/>
    <p:sldId id="287" r:id="rId36"/>
    <p:sldId id="296" r:id="rId37"/>
    <p:sldId id="294" r:id="rId38"/>
    <p:sldId id="295" r:id="rId39"/>
    <p:sldId id="290" r:id="rId40"/>
    <p:sldId id="293" r:id="rId41"/>
    <p:sldId id="297" r:id="rId42"/>
    <p:sldId id="318" r:id="rId43"/>
    <p:sldId id="319" r:id="rId44"/>
    <p:sldId id="313" r:id="rId45"/>
    <p:sldId id="320" r:id="rId46"/>
    <p:sldId id="299" r:id="rId47"/>
    <p:sldId id="300" r:id="rId48"/>
    <p:sldId id="302" r:id="rId49"/>
    <p:sldId id="304" r:id="rId50"/>
    <p:sldId id="301" r:id="rId51"/>
    <p:sldId id="303" r:id="rId52"/>
    <p:sldId id="261" r:id="rId53"/>
    <p:sldId id="326" r:id="rId54"/>
    <p:sldId id="306" r:id="rId55"/>
    <p:sldId id="305" r:id="rId56"/>
    <p:sldId id="307" r:id="rId57"/>
    <p:sldId id="308" r:id="rId58"/>
    <p:sldId id="309" r:id="rId59"/>
    <p:sldId id="311" r:id="rId60"/>
    <p:sldId id="312" r:id="rId61"/>
    <p:sldId id="32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FFC409"/>
    <a:srgbClr val="40FE40"/>
    <a:srgbClr val="15A4D1"/>
    <a:srgbClr val="7ED6F2"/>
    <a:srgbClr val="26E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161" autoAdjust="0"/>
  </p:normalViewPr>
  <p:slideViewPr>
    <p:cSldViewPr snapToGrid="0">
      <p:cViewPr>
        <p:scale>
          <a:sx n="80" d="100"/>
          <a:sy n="80" d="100"/>
        </p:scale>
        <p:origin x="-114" y="-5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2614F-0555-4265-A629-3C9EE6DDDD34}" type="doc">
      <dgm:prSet loTypeId="urn:microsoft.com/office/officeart/2005/8/layout/radial6" loCatId="relationship" qsTypeId="urn:microsoft.com/office/officeart/2005/8/quickstyle/3d1" qsCatId="3D" csTypeId="urn:microsoft.com/office/officeart/2005/8/colors/colorful4" csCatId="colorful" phldr="1"/>
      <dgm:spPr/>
      <dgm:t>
        <a:bodyPr/>
        <a:lstStyle/>
        <a:p>
          <a:endParaRPr lang="en-US"/>
        </a:p>
      </dgm:t>
    </dgm:pt>
    <dgm:pt modelId="{F1573723-3A01-45D2-9775-7E5210E836D5}">
      <dgm:prSet phldrT="[Text]"/>
      <dgm:spPr/>
      <dgm:t>
        <a:bodyPr/>
        <a:lstStyle/>
        <a:p>
          <a:r>
            <a:rPr lang="en-US" dirty="0"/>
            <a:t>IPE</a:t>
          </a:r>
        </a:p>
      </dgm:t>
    </dgm:pt>
    <dgm:pt modelId="{2DD5FAB1-AE5A-47AB-9382-1C1BD0322D5A}" type="parTrans" cxnId="{ECF35AB7-88A4-4512-9216-0FB2B7C720D0}">
      <dgm:prSet/>
      <dgm:spPr/>
      <dgm:t>
        <a:bodyPr/>
        <a:lstStyle/>
        <a:p>
          <a:endParaRPr lang="en-US"/>
        </a:p>
      </dgm:t>
    </dgm:pt>
    <dgm:pt modelId="{AFC72BEC-DD7C-421E-91F3-823F239C75B0}" type="sibTrans" cxnId="{ECF35AB7-88A4-4512-9216-0FB2B7C720D0}">
      <dgm:prSet/>
      <dgm:spPr/>
      <dgm:t>
        <a:bodyPr/>
        <a:lstStyle/>
        <a:p>
          <a:endParaRPr lang="en-US"/>
        </a:p>
      </dgm:t>
    </dgm:pt>
    <dgm:pt modelId="{C13ED9E9-7FB1-4F4B-A61C-7C12860B2898}">
      <dgm:prSet phldrT="[Text]" custT="1"/>
      <dgm:spPr/>
      <dgm:t>
        <a:bodyPr/>
        <a:lstStyle/>
        <a:p>
          <a:r>
            <a:rPr lang="en-US" sz="2500" spc="-150" dirty="0"/>
            <a:t>Values/Ethics</a:t>
          </a:r>
        </a:p>
      </dgm:t>
    </dgm:pt>
    <dgm:pt modelId="{3F00F097-1A0D-47F7-BF07-8B5411C1806D}" type="parTrans" cxnId="{61E9414F-F44C-4F46-B415-811D46ED7FC1}">
      <dgm:prSet/>
      <dgm:spPr/>
      <dgm:t>
        <a:bodyPr/>
        <a:lstStyle/>
        <a:p>
          <a:endParaRPr lang="en-US"/>
        </a:p>
      </dgm:t>
    </dgm:pt>
    <dgm:pt modelId="{9AFAA414-9CD7-494C-822F-68009B7095B2}" type="sibTrans" cxnId="{61E9414F-F44C-4F46-B415-811D46ED7FC1}">
      <dgm:prSet/>
      <dgm:spPr/>
      <dgm:t>
        <a:bodyPr/>
        <a:lstStyle/>
        <a:p>
          <a:endParaRPr lang="en-US"/>
        </a:p>
      </dgm:t>
    </dgm:pt>
    <dgm:pt modelId="{CB9B7E5C-D028-412C-B689-C6D65162900F}">
      <dgm:prSet phldrT="[Text]" custT="1"/>
      <dgm:spPr/>
      <dgm:t>
        <a:bodyPr/>
        <a:lstStyle/>
        <a:p>
          <a:r>
            <a:rPr lang="en-US" sz="2500" spc="-150" dirty="0"/>
            <a:t>Teams/</a:t>
          </a:r>
        </a:p>
        <a:p>
          <a:r>
            <a:rPr lang="en-US" sz="2500" spc="-150" dirty="0"/>
            <a:t>Teamwork</a:t>
          </a:r>
        </a:p>
      </dgm:t>
    </dgm:pt>
    <dgm:pt modelId="{1DB43A60-C95A-4153-A2AE-458F60961825}" type="parTrans" cxnId="{A4C264D3-6FEE-4EAB-BA63-4B40A5778AB6}">
      <dgm:prSet/>
      <dgm:spPr/>
      <dgm:t>
        <a:bodyPr/>
        <a:lstStyle/>
        <a:p>
          <a:endParaRPr lang="en-US"/>
        </a:p>
      </dgm:t>
    </dgm:pt>
    <dgm:pt modelId="{E395DE39-DC94-493B-A93B-2A23E912EE60}" type="sibTrans" cxnId="{A4C264D3-6FEE-4EAB-BA63-4B40A5778AB6}">
      <dgm:prSet/>
      <dgm:spPr/>
      <dgm:t>
        <a:bodyPr/>
        <a:lstStyle/>
        <a:p>
          <a:endParaRPr lang="en-US"/>
        </a:p>
      </dgm:t>
    </dgm:pt>
    <dgm:pt modelId="{21C9A8EE-F202-4132-AB38-F3C32766E5AA}">
      <dgm:prSet phldrT="[Text]" custT="1"/>
      <dgm:spPr/>
      <dgm:t>
        <a:bodyPr/>
        <a:lstStyle/>
        <a:p>
          <a:r>
            <a:rPr lang="en-US" sz="2500" spc="-300" dirty="0"/>
            <a:t>Communication</a:t>
          </a:r>
        </a:p>
      </dgm:t>
    </dgm:pt>
    <dgm:pt modelId="{9E503D0D-9496-4408-9D43-DBAC268E718E}" type="parTrans" cxnId="{6E92F925-182C-4AB5-ACA1-77433E5EBD61}">
      <dgm:prSet/>
      <dgm:spPr/>
      <dgm:t>
        <a:bodyPr/>
        <a:lstStyle/>
        <a:p>
          <a:endParaRPr lang="en-US"/>
        </a:p>
      </dgm:t>
    </dgm:pt>
    <dgm:pt modelId="{F0FDD4E7-9685-4279-8827-A7551EEDA70E}" type="sibTrans" cxnId="{6E92F925-182C-4AB5-ACA1-77433E5EBD61}">
      <dgm:prSet/>
      <dgm:spPr/>
      <dgm:t>
        <a:bodyPr/>
        <a:lstStyle/>
        <a:p>
          <a:endParaRPr lang="en-US"/>
        </a:p>
      </dgm:t>
    </dgm:pt>
    <dgm:pt modelId="{C1273293-D38F-46C6-836A-8445E7B87B38}">
      <dgm:prSet phldrT="[Text]" custT="1"/>
      <dgm:spPr/>
      <dgm:t>
        <a:bodyPr/>
        <a:lstStyle/>
        <a:p>
          <a:r>
            <a:rPr lang="en-US" sz="2500" spc="-150" dirty="0"/>
            <a:t>Roles/</a:t>
          </a:r>
        </a:p>
        <a:p>
          <a:r>
            <a:rPr lang="en-US" sz="2500" spc="-150" dirty="0"/>
            <a:t>Responsibilities</a:t>
          </a:r>
        </a:p>
      </dgm:t>
    </dgm:pt>
    <dgm:pt modelId="{4E87AEB1-9F6A-45F3-AF82-719BBFE6EDF8}" type="parTrans" cxnId="{9BD26018-26DD-4975-809E-C1B2A3641E35}">
      <dgm:prSet/>
      <dgm:spPr/>
      <dgm:t>
        <a:bodyPr/>
        <a:lstStyle/>
        <a:p>
          <a:endParaRPr lang="en-US"/>
        </a:p>
      </dgm:t>
    </dgm:pt>
    <dgm:pt modelId="{EFD805C5-864F-40D0-A9AD-494872B7C3DC}" type="sibTrans" cxnId="{9BD26018-26DD-4975-809E-C1B2A3641E35}">
      <dgm:prSet/>
      <dgm:spPr/>
      <dgm:t>
        <a:bodyPr/>
        <a:lstStyle/>
        <a:p>
          <a:endParaRPr lang="en-US"/>
        </a:p>
      </dgm:t>
    </dgm:pt>
    <dgm:pt modelId="{49ED5464-BA3C-4B93-AA3D-049DA2DFD912}" type="pres">
      <dgm:prSet presAssocID="{28B2614F-0555-4265-A629-3C9EE6DDDD34}" presName="Name0" presStyleCnt="0">
        <dgm:presLayoutVars>
          <dgm:chMax val="1"/>
          <dgm:dir/>
          <dgm:animLvl val="ctr"/>
          <dgm:resizeHandles val="exact"/>
        </dgm:presLayoutVars>
      </dgm:prSet>
      <dgm:spPr/>
    </dgm:pt>
    <dgm:pt modelId="{7D474A78-ACB5-4380-8048-5440A7E9EF72}" type="pres">
      <dgm:prSet presAssocID="{F1573723-3A01-45D2-9775-7E5210E836D5}" presName="centerShape" presStyleLbl="node0" presStyleIdx="0" presStyleCnt="1"/>
      <dgm:spPr/>
    </dgm:pt>
    <dgm:pt modelId="{7EC81517-9069-4278-8EE0-CC43AF9EA67C}" type="pres">
      <dgm:prSet presAssocID="{C13ED9E9-7FB1-4F4B-A61C-7C12860B2898}" presName="node" presStyleLbl="node1" presStyleIdx="0" presStyleCnt="4" custScaleX="162147" custScaleY="150175">
        <dgm:presLayoutVars>
          <dgm:bulletEnabled val="1"/>
        </dgm:presLayoutVars>
      </dgm:prSet>
      <dgm:spPr/>
    </dgm:pt>
    <dgm:pt modelId="{16C2C4EF-8078-467B-A4D5-EFCB8CEDE199}" type="pres">
      <dgm:prSet presAssocID="{C13ED9E9-7FB1-4F4B-A61C-7C12860B2898}" presName="dummy" presStyleCnt="0"/>
      <dgm:spPr/>
    </dgm:pt>
    <dgm:pt modelId="{A93E569E-262B-4234-A2AB-F5259297316B}" type="pres">
      <dgm:prSet presAssocID="{9AFAA414-9CD7-494C-822F-68009B7095B2}" presName="sibTrans" presStyleLbl="sibTrans2D1" presStyleIdx="0" presStyleCnt="4"/>
      <dgm:spPr/>
    </dgm:pt>
    <dgm:pt modelId="{453583E2-1D62-43F4-8F1D-AF92BFB09C24}" type="pres">
      <dgm:prSet presAssocID="{CB9B7E5C-D028-412C-B689-C6D65162900F}" presName="node" presStyleLbl="node1" presStyleIdx="1" presStyleCnt="4" custScaleX="162147" custScaleY="150175">
        <dgm:presLayoutVars>
          <dgm:bulletEnabled val="1"/>
        </dgm:presLayoutVars>
      </dgm:prSet>
      <dgm:spPr/>
    </dgm:pt>
    <dgm:pt modelId="{3D5B62D3-0980-4FB0-8953-485CF96886FE}" type="pres">
      <dgm:prSet presAssocID="{CB9B7E5C-D028-412C-B689-C6D65162900F}" presName="dummy" presStyleCnt="0"/>
      <dgm:spPr/>
    </dgm:pt>
    <dgm:pt modelId="{EB4AAD1E-226E-448C-9950-1A863B57853B}" type="pres">
      <dgm:prSet presAssocID="{E395DE39-DC94-493B-A93B-2A23E912EE60}" presName="sibTrans" presStyleLbl="sibTrans2D1" presStyleIdx="1" presStyleCnt="4"/>
      <dgm:spPr/>
    </dgm:pt>
    <dgm:pt modelId="{D80CB25E-9A56-4979-AEE2-8B7F212BAA3F}" type="pres">
      <dgm:prSet presAssocID="{21C9A8EE-F202-4132-AB38-F3C32766E5AA}" presName="node" presStyleLbl="node1" presStyleIdx="2" presStyleCnt="4" custScaleX="162147" custScaleY="150175">
        <dgm:presLayoutVars>
          <dgm:bulletEnabled val="1"/>
        </dgm:presLayoutVars>
      </dgm:prSet>
      <dgm:spPr/>
    </dgm:pt>
    <dgm:pt modelId="{B2D22A0A-A8AD-424C-8EE0-7026D7F43C0C}" type="pres">
      <dgm:prSet presAssocID="{21C9A8EE-F202-4132-AB38-F3C32766E5AA}" presName="dummy" presStyleCnt="0"/>
      <dgm:spPr/>
    </dgm:pt>
    <dgm:pt modelId="{EF14FC93-3E97-4F21-8652-FD7DC935BB92}" type="pres">
      <dgm:prSet presAssocID="{F0FDD4E7-9685-4279-8827-A7551EEDA70E}" presName="sibTrans" presStyleLbl="sibTrans2D1" presStyleIdx="2" presStyleCnt="4"/>
      <dgm:spPr/>
    </dgm:pt>
    <dgm:pt modelId="{1749949B-7398-497A-93E3-3B0F32AB1D2C}" type="pres">
      <dgm:prSet presAssocID="{C1273293-D38F-46C6-836A-8445E7B87B38}" presName="node" presStyleLbl="node1" presStyleIdx="3" presStyleCnt="4" custScaleX="162147" custScaleY="150175">
        <dgm:presLayoutVars>
          <dgm:bulletEnabled val="1"/>
        </dgm:presLayoutVars>
      </dgm:prSet>
      <dgm:spPr/>
    </dgm:pt>
    <dgm:pt modelId="{1DD470A5-1E5D-4295-9F89-321347AA8FFC}" type="pres">
      <dgm:prSet presAssocID="{C1273293-D38F-46C6-836A-8445E7B87B38}" presName="dummy" presStyleCnt="0"/>
      <dgm:spPr/>
    </dgm:pt>
    <dgm:pt modelId="{C13C84DF-9670-44DA-B536-5817C360F359}" type="pres">
      <dgm:prSet presAssocID="{EFD805C5-864F-40D0-A9AD-494872B7C3DC}" presName="sibTrans" presStyleLbl="sibTrans2D1" presStyleIdx="3" presStyleCnt="4"/>
      <dgm:spPr/>
    </dgm:pt>
  </dgm:ptLst>
  <dgm:cxnLst>
    <dgm:cxn modelId="{8AFFA704-6946-4309-B0F4-62E037CF7361}" type="presOf" srcId="{C1273293-D38F-46C6-836A-8445E7B87B38}" destId="{1749949B-7398-497A-93E3-3B0F32AB1D2C}" srcOrd="0" destOrd="0" presId="urn:microsoft.com/office/officeart/2005/8/layout/radial6"/>
    <dgm:cxn modelId="{43AE7714-C892-4039-BA33-1F85CB4CA884}" type="presOf" srcId="{F0FDD4E7-9685-4279-8827-A7551EEDA70E}" destId="{EF14FC93-3E97-4F21-8652-FD7DC935BB92}" srcOrd="0" destOrd="0" presId="urn:microsoft.com/office/officeart/2005/8/layout/radial6"/>
    <dgm:cxn modelId="{9BD26018-26DD-4975-809E-C1B2A3641E35}" srcId="{F1573723-3A01-45D2-9775-7E5210E836D5}" destId="{C1273293-D38F-46C6-836A-8445E7B87B38}" srcOrd="3" destOrd="0" parTransId="{4E87AEB1-9F6A-45F3-AF82-719BBFE6EDF8}" sibTransId="{EFD805C5-864F-40D0-A9AD-494872B7C3DC}"/>
    <dgm:cxn modelId="{6E92F925-182C-4AB5-ACA1-77433E5EBD61}" srcId="{F1573723-3A01-45D2-9775-7E5210E836D5}" destId="{21C9A8EE-F202-4132-AB38-F3C32766E5AA}" srcOrd="2" destOrd="0" parTransId="{9E503D0D-9496-4408-9D43-DBAC268E718E}" sibTransId="{F0FDD4E7-9685-4279-8827-A7551EEDA70E}"/>
    <dgm:cxn modelId="{61E9414F-F44C-4F46-B415-811D46ED7FC1}" srcId="{F1573723-3A01-45D2-9775-7E5210E836D5}" destId="{C13ED9E9-7FB1-4F4B-A61C-7C12860B2898}" srcOrd="0" destOrd="0" parTransId="{3F00F097-1A0D-47F7-BF07-8B5411C1806D}" sibTransId="{9AFAA414-9CD7-494C-822F-68009B7095B2}"/>
    <dgm:cxn modelId="{0493E271-1BB5-4D45-9F2D-271601DA11C1}" type="presOf" srcId="{EFD805C5-864F-40D0-A9AD-494872B7C3DC}" destId="{C13C84DF-9670-44DA-B536-5817C360F359}" srcOrd="0" destOrd="0" presId="urn:microsoft.com/office/officeart/2005/8/layout/radial6"/>
    <dgm:cxn modelId="{FBFCC983-CBEC-400F-A0EC-CE98DB90718E}" type="presOf" srcId="{9AFAA414-9CD7-494C-822F-68009B7095B2}" destId="{A93E569E-262B-4234-A2AB-F5259297316B}" srcOrd="0" destOrd="0" presId="urn:microsoft.com/office/officeart/2005/8/layout/radial6"/>
    <dgm:cxn modelId="{FDE1FA8E-041F-4B0F-AD8F-405B900A3A1B}" type="presOf" srcId="{F1573723-3A01-45D2-9775-7E5210E836D5}" destId="{7D474A78-ACB5-4380-8048-5440A7E9EF72}" srcOrd="0" destOrd="0" presId="urn:microsoft.com/office/officeart/2005/8/layout/radial6"/>
    <dgm:cxn modelId="{943E98AA-D4FE-4DED-B536-C770275917D3}" type="presOf" srcId="{28B2614F-0555-4265-A629-3C9EE6DDDD34}" destId="{49ED5464-BA3C-4B93-AA3D-049DA2DFD912}" srcOrd="0" destOrd="0" presId="urn:microsoft.com/office/officeart/2005/8/layout/radial6"/>
    <dgm:cxn modelId="{3A11F4AC-F509-4D1C-B514-D9C043336DD7}" type="presOf" srcId="{21C9A8EE-F202-4132-AB38-F3C32766E5AA}" destId="{D80CB25E-9A56-4979-AEE2-8B7F212BAA3F}" srcOrd="0" destOrd="0" presId="urn:microsoft.com/office/officeart/2005/8/layout/radial6"/>
    <dgm:cxn modelId="{4A1605B4-99C8-4E0C-98AE-0247B88EC52E}" type="presOf" srcId="{CB9B7E5C-D028-412C-B689-C6D65162900F}" destId="{453583E2-1D62-43F4-8F1D-AF92BFB09C24}" srcOrd="0" destOrd="0" presId="urn:microsoft.com/office/officeart/2005/8/layout/radial6"/>
    <dgm:cxn modelId="{ECF35AB7-88A4-4512-9216-0FB2B7C720D0}" srcId="{28B2614F-0555-4265-A629-3C9EE6DDDD34}" destId="{F1573723-3A01-45D2-9775-7E5210E836D5}" srcOrd="0" destOrd="0" parTransId="{2DD5FAB1-AE5A-47AB-9382-1C1BD0322D5A}" sibTransId="{AFC72BEC-DD7C-421E-91F3-823F239C75B0}"/>
    <dgm:cxn modelId="{56E635CF-0AE4-4D09-AC92-B373DD905212}" type="presOf" srcId="{C13ED9E9-7FB1-4F4B-A61C-7C12860B2898}" destId="{7EC81517-9069-4278-8EE0-CC43AF9EA67C}" srcOrd="0" destOrd="0" presId="urn:microsoft.com/office/officeart/2005/8/layout/radial6"/>
    <dgm:cxn modelId="{A4C264D3-6FEE-4EAB-BA63-4B40A5778AB6}" srcId="{F1573723-3A01-45D2-9775-7E5210E836D5}" destId="{CB9B7E5C-D028-412C-B689-C6D65162900F}" srcOrd="1" destOrd="0" parTransId="{1DB43A60-C95A-4153-A2AE-458F60961825}" sibTransId="{E395DE39-DC94-493B-A93B-2A23E912EE60}"/>
    <dgm:cxn modelId="{59102FFB-E6F6-46D0-B3AB-5EE10705599C}" type="presOf" srcId="{E395DE39-DC94-493B-A93B-2A23E912EE60}" destId="{EB4AAD1E-226E-448C-9950-1A863B57853B}" srcOrd="0" destOrd="0" presId="urn:microsoft.com/office/officeart/2005/8/layout/radial6"/>
    <dgm:cxn modelId="{19F4B5A8-FF67-49E9-8ECB-F77B599E6839}" type="presParOf" srcId="{49ED5464-BA3C-4B93-AA3D-049DA2DFD912}" destId="{7D474A78-ACB5-4380-8048-5440A7E9EF72}" srcOrd="0" destOrd="0" presId="urn:microsoft.com/office/officeart/2005/8/layout/radial6"/>
    <dgm:cxn modelId="{A0A53FED-A591-47A9-B068-14D18D5E5705}" type="presParOf" srcId="{49ED5464-BA3C-4B93-AA3D-049DA2DFD912}" destId="{7EC81517-9069-4278-8EE0-CC43AF9EA67C}" srcOrd="1" destOrd="0" presId="urn:microsoft.com/office/officeart/2005/8/layout/radial6"/>
    <dgm:cxn modelId="{93908BE1-740D-4DA2-8C9A-9B2A7C567446}" type="presParOf" srcId="{49ED5464-BA3C-4B93-AA3D-049DA2DFD912}" destId="{16C2C4EF-8078-467B-A4D5-EFCB8CEDE199}" srcOrd="2" destOrd="0" presId="urn:microsoft.com/office/officeart/2005/8/layout/radial6"/>
    <dgm:cxn modelId="{F40655E0-75DB-42AD-8D06-4A1226581F4B}" type="presParOf" srcId="{49ED5464-BA3C-4B93-AA3D-049DA2DFD912}" destId="{A93E569E-262B-4234-A2AB-F5259297316B}" srcOrd="3" destOrd="0" presId="urn:microsoft.com/office/officeart/2005/8/layout/radial6"/>
    <dgm:cxn modelId="{A1C1CE23-2D28-4AB3-A477-8F4941D9D0C4}" type="presParOf" srcId="{49ED5464-BA3C-4B93-AA3D-049DA2DFD912}" destId="{453583E2-1D62-43F4-8F1D-AF92BFB09C24}" srcOrd="4" destOrd="0" presId="urn:microsoft.com/office/officeart/2005/8/layout/radial6"/>
    <dgm:cxn modelId="{1B934C23-AB26-4D56-B4A6-017D2E1DC6E2}" type="presParOf" srcId="{49ED5464-BA3C-4B93-AA3D-049DA2DFD912}" destId="{3D5B62D3-0980-4FB0-8953-485CF96886FE}" srcOrd="5" destOrd="0" presId="urn:microsoft.com/office/officeart/2005/8/layout/radial6"/>
    <dgm:cxn modelId="{1F4D51C4-47CD-467F-A5B8-CF761859DE2D}" type="presParOf" srcId="{49ED5464-BA3C-4B93-AA3D-049DA2DFD912}" destId="{EB4AAD1E-226E-448C-9950-1A863B57853B}" srcOrd="6" destOrd="0" presId="urn:microsoft.com/office/officeart/2005/8/layout/radial6"/>
    <dgm:cxn modelId="{845A399D-3763-4442-B803-EAFA15F68F8E}" type="presParOf" srcId="{49ED5464-BA3C-4B93-AA3D-049DA2DFD912}" destId="{D80CB25E-9A56-4979-AEE2-8B7F212BAA3F}" srcOrd="7" destOrd="0" presId="urn:microsoft.com/office/officeart/2005/8/layout/radial6"/>
    <dgm:cxn modelId="{40E852DF-B386-4D89-86C0-0BD348182255}" type="presParOf" srcId="{49ED5464-BA3C-4B93-AA3D-049DA2DFD912}" destId="{B2D22A0A-A8AD-424C-8EE0-7026D7F43C0C}" srcOrd="8" destOrd="0" presId="urn:microsoft.com/office/officeart/2005/8/layout/radial6"/>
    <dgm:cxn modelId="{D66D798E-E592-4195-AF85-91A0990167AD}" type="presParOf" srcId="{49ED5464-BA3C-4B93-AA3D-049DA2DFD912}" destId="{EF14FC93-3E97-4F21-8652-FD7DC935BB92}" srcOrd="9" destOrd="0" presId="urn:microsoft.com/office/officeart/2005/8/layout/radial6"/>
    <dgm:cxn modelId="{C13B5450-5741-41D3-939D-750534A33843}" type="presParOf" srcId="{49ED5464-BA3C-4B93-AA3D-049DA2DFD912}" destId="{1749949B-7398-497A-93E3-3B0F32AB1D2C}" srcOrd="10" destOrd="0" presId="urn:microsoft.com/office/officeart/2005/8/layout/radial6"/>
    <dgm:cxn modelId="{07F1E814-4B50-46BF-832B-8DCBC9B3412C}" type="presParOf" srcId="{49ED5464-BA3C-4B93-AA3D-049DA2DFD912}" destId="{1DD470A5-1E5D-4295-9F89-321347AA8FFC}" srcOrd="11" destOrd="0" presId="urn:microsoft.com/office/officeart/2005/8/layout/radial6"/>
    <dgm:cxn modelId="{320CBBF3-3FAA-4C79-901A-5BF68805AF7C}" type="presParOf" srcId="{49ED5464-BA3C-4B93-AA3D-049DA2DFD912}" destId="{C13C84DF-9670-44DA-B536-5817C360F35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C84DF-9670-44DA-B536-5817C360F359}">
      <dsp:nvSpPr>
        <dsp:cNvPr id="0" name=""/>
        <dsp:cNvSpPr/>
      </dsp:nvSpPr>
      <dsp:spPr>
        <a:xfrm>
          <a:off x="4161123" y="749585"/>
          <a:ext cx="4993703" cy="4993703"/>
        </a:xfrm>
        <a:prstGeom prst="blockArc">
          <a:avLst>
            <a:gd name="adj1" fmla="val 10800000"/>
            <a:gd name="adj2" fmla="val 16200000"/>
            <a:gd name="adj3" fmla="val 4639"/>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F14FC93-3E97-4F21-8652-FD7DC935BB92}">
      <dsp:nvSpPr>
        <dsp:cNvPr id="0" name=""/>
        <dsp:cNvSpPr/>
      </dsp:nvSpPr>
      <dsp:spPr>
        <a:xfrm>
          <a:off x="4161123" y="749585"/>
          <a:ext cx="4993703" cy="4993703"/>
        </a:xfrm>
        <a:prstGeom prst="blockArc">
          <a:avLst>
            <a:gd name="adj1" fmla="val 5400000"/>
            <a:gd name="adj2" fmla="val 10800000"/>
            <a:gd name="adj3" fmla="val 4639"/>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B4AAD1E-226E-448C-9950-1A863B57853B}">
      <dsp:nvSpPr>
        <dsp:cNvPr id="0" name=""/>
        <dsp:cNvSpPr/>
      </dsp:nvSpPr>
      <dsp:spPr>
        <a:xfrm>
          <a:off x="4161123" y="749585"/>
          <a:ext cx="4993703" cy="4993703"/>
        </a:xfrm>
        <a:prstGeom prst="blockArc">
          <a:avLst>
            <a:gd name="adj1" fmla="val 0"/>
            <a:gd name="adj2" fmla="val 5400000"/>
            <a:gd name="adj3" fmla="val 4639"/>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3E569E-262B-4234-A2AB-F5259297316B}">
      <dsp:nvSpPr>
        <dsp:cNvPr id="0" name=""/>
        <dsp:cNvSpPr/>
      </dsp:nvSpPr>
      <dsp:spPr>
        <a:xfrm>
          <a:off x="4161123" y="749585"/>
          <a:ext cx="4993703" cy="4993703"/>
        </a:xfrm>
        <a:prstGeom prst="blockArc">
          <a:avLst>
            <a:gd name="adj1" fmla="val 16200000"/>
            <a:gd name="adj2" fmla="val 0"/>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D474A78-ACB5-4380-8048-5440A7E9EF72}">
      <dsp:nvSpPr>
        <dsp:cNvPr id="0" name=""/>
        <dsp:cNvSpPr/>
      </dsp:nvSpPr>
      <dsp:spPr>
        <a:xfrm>
          <a:off x="5508759" y="2097221"/>
          <a:ext cx="2298431" cy="22984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IPE</a:t>
          </a:r>
        </a:p>
      </dsp:txBody>
      <dsp:txXfrm>
        <a:off x="5845356" y="2433818"/>
        <a:ext cx="1625237" cy="1625237"/>
      </dsp:txXfrm>
    </dsp:sp>
    <dsp:sp modelId="{7EC81517-9069-4278-8EE0-CC43AF9EA67C}">
      <dsp:nvSpPr>
        <dsp:cNvPr id="0" name=""/>
        <dsp:cNvSpPr/>
      </dsp:nvSpPr>
      <dsp:spPr>
        <a:xfrm>
          <a:off x="5353581" y="-400578"/>
          <a:ext cx="2608786" cy="241616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spc="-150" dirty="0"/>
            <a:t>Values/Ethics</a:t>
          </a:r>
        </a:p>
      </dsp:txBody>
      <dsp:txXfrm>
        <a:off x="5735629" y="-46738"/>
        <a:ext cx="1844690" cy="1708488"/>
      </dsp:txXfrm>
    </dsp:sp>
    <dsp:sp modelId="{453583E2-1D62-43F4-8F1D-AF92BFB09C24}">
      <dsp:nvSpPr>
        <dsp:cNvPr id="0" name=""/>
        <dsp:cNvSpPr/>
      </dsp:nvSpPr>
      <dsp:spPr>
        <a:xfrm>
          <a:off x="7792512" y="2038353"/>
          <a:ext cx="2608786" cy="2416168"/>
        </a:xfrm>
        <a:prstGeom prst="ellipse">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spc="-150" dirty="0"/>
            <a:t>Teams/</a:t>
          </a:r>
        </a:p>
        <a:p>
          <a:pPr marL="0" lvl="0" indent="0" algn="ctr" defTabSz="1111250">
            <a:lnSpc>
              <a:spcPct val="90000"/>
            </a:lnSpc>
            <a:spcBef>
              <a:spcPct val="0"/>
            </a:spcBef>
            <a:spcAft>
              <a:spcPct val="35000"/>
            </a:spcAft>
            <a:buNone/>
          </a:pPr>
          <a:r>
            <a:rPr lang="en-US" sz="2500" kern="1200" spc="-150" dirty="0"/>
            <a:t>Teamwork</a:t>
          </a:r>
        </a:p>
      </dsp:txBody>
      <dsp:txXfrm>
        <a:off x="8174560" y="2392193"/>
        <a:ext cx="1844690" cy="1708488"/>
      </dsp:txXfrm>
    </dsp:sp>
    <dsp:sp modelId="{D80CB25E-9A56-4979-AEE2-8B7F212BAA3F}">
      <dsp:nvSpPr>
        <dsp:cNvPr id="0" name=""/>
        <dsp:cNvSpPr/>
      </dsp:nvSpPr>
      <dsp:spPr>
        <a:xfrm>
          <a:off x="5353581" y="4477284"/>
          <a:ext cx="2608786" cy="2416168"/>
        </a:xfrm>
        <a:prstGeom prst="ellipse">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spc="-300" dirty="0"/>
            <a:t>Communication</a:t>
          </a:r>
        </a:p>
      </dsp:txBody>
      <dsp:txXfrm>
        <a:off x="5735629" y="4831124"/>
        <a:ext cx="1844690" cy="1708488"/>
      </dsp:txXfrm>
    </dsp:sp>
    <dsp:sp modelId="{1749949B-7398-497A-93E3-3B0F32AB1D2C}">
      <dsp:nvSpPr>
        <dsp:cNvPr id="0" name=""/>
        <dsp:cNvSpPr/>
      </dsp:nvSpPr>
      <dsp:spPr>
        <a:xfrm>
          <a:off x="2914650" y="2038353"/>
          <a:ext cx="2608786" cy="2416168"/>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spc="-150" dirty="0"/>
            <a:t>Roles/</a:t>
          </a:r>
        </a:p>
        <a:p>
          <a:pPr marL="0" lvl="0" indent="0" algn="ctr" defTabSz="1111250">
            <a:lnSpc>
              <a:spcPct val="90000"/>
            </a:lnSpc>
            <a:spcBef>
              <a:spcPct val="0"/>
            </a:spcBef>
            <a:spcAft>
              <a:spcPct val="35000"/>
            </a:spcAft>
            <a:buNone/>
          </a:pPr>
          <a:r>
            <a:rPr lang="en-US" sz="2500" kern="1200" spc="-150" dirty="0"/>
            <a:t>Responsibilities</a:t>
          </a:r>
        </a:p>
      </dsp:txBody>
      <dsp:txXfrm>
        <a:off x="3296698" y="2392193"/>
        <a:ext cx="1844690" cy="17084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45F1C0-07D0-4755-8155-16ADF1DAF3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1D5C1-DD43-4C35-933D-D21AE8710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0DBE3-5B56-4831-BEE9-725C47D8034F}" type="datetimeFigureOut">
              <a:rPr lang="en-US" smtClean="0"/>
              <a:t>7/22/2019</a:t>
            </a:fld>
            <a:endParaRPr lang="en-US"/>
          </a:p>
        </p:txBody>
      </p:sp>
      <p:sp>
        <p:nvSpPr>
          <p:cNvPr id="4" name="Footer Placeholder 3">
            <a:extLst>
              <a:ext uri="{FF2B5EF4-FFF2-40B4-BE49-F238E27FC236}">
                <a16:creationId xmlns:a16="http://schemas.microsoft.com/office/drawing/2014/main" id="{6C030CE1-8ABE-4A2C-8DEE-DF262875B1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2F33F1-E2BF-4290-B78B-D6F96B942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1D06D2-27AE-44B2-AB60-1BAB7229B40C}" type="slidenum">
              <a:rPr lang="en-US" smtClean="0"/>
              <a:t>‹#›</a:t>
            </a:fld>
            <a:endParaRPr lang="en-US"/>
          </a:p>
        </p:txBody>
      </p:sp>
    </p:spTree>
    <p:extLst>
      <p:ext uri="{BB962C8B-B14F-4D97-AF65-F5344CB8AC3E}">
        <p14:creationId xmlns:p14="http://schemas.microsoft.com/office/powerpoint/2010/main" val="1098447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6D18E-E3EE-4EA2-A607-250E044AE82A}" type="datetimeFigureOut">
              <a:rPr lang="en-US" smtClean="0"/>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216D6-B475-445A-8A58-85AC448DBCB7}" type="slidenum">
              <a:rPr lang="en-US" smtClean="0"/>
              <a:t>‹#›</a:t>
            </a:fld>
            <a:endParaRPr lang="en-US"/>
          </a:p>
        </p:txBody>
      </p:sp>
    </p:spTree>
    <p:extLst>
      <p:ext uri="{BB962C8B-B14F-4D97-AF65-F5344CB8AC3E}">
        <p14:creationId xmlns:p14="http://schemas.microsoft.com/office/powerpoint/2010/main" val="393432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Downloads/proj2010.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capture current interprofessional activities at a global level, the WHO Study Group on Interprofessional Education and Collaborative Practice conducted an international environmental scan between February and May 2008. The aim of this scan was to: * Determine the current status of interprofessional education globally * Identify best practices * Illuminate examples of successes, barriers and enabling factors in interprofessional education. A total of 396 respondents, representing 42 countries from each of the six WHO regions, provided insight about their respective interprofessional education </a:t>
            </a:r>
            <a:r>
              <a:rPr lang="en-US" dirty="0" err="1"/>
              <a:t>programmes</a:t>
            </a:r>
            <a:r>
              <a:rPr lang="en-US" dirty="0"/>
              <a:t>. These individuals represent various fields including practice (14.1 per cent), administration (10.6 per cent), education (50.4 per cent) and research (11.6 per cent). Results indicate that interprofessional education takes place in many different countries and healthcare settings across a range of income categories.* It involves students from a broad range of disciplines including allied health, medicine, midwifery, nursing and social work. For most respondents, interprofessional education was compulsory.</a:t>
            </a:r>
          </a:p>
        </p:txBody>
      </p:sp>
      <p:sp>
        <p:nvSpPr>
          <p:cNvPr id="4" name="Slide Number Placeholder 3"/>
          <p:cNvSpPr>
            <a:spLocks noGrp="1"/>
          </p:cNvSpPr>
          <p:nvPr>
            <p:ph type="sldNum" sz="quarter" idx="5"/>
          </p:nvPr>
        </p:nvSpPr>
        <p:spPr/>
        <p:txBody>
          <a:bodyPr/>
          <a:lstStyle/>
          <a:p>
            <a:fld id="{0B9216D6-B475-445A-8A58-85AC448DBCB7}" type="slidenum">
              <a:rPr lang="en-US" smtClean="0"/>
              <a:t>7</a:t>
            </a:fld>
            <a:endParaRPr lang="en-US"/>
          </a:p>
        </p:txBody>
      </p:sp>
    </p:spTree>
    <p:extLst>
      <p:ext uri="{BB962C8B-B14F-4D97-AF65-F5344CB8AC3E}">
        <p14:creationId xmlns:p14="http://schemas.microsoft.com/office/powerpoint/2010/main" val="98977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76% agree</a:t>
            </a:r>
          </a:p>
        </p:txBody>
      </p:sp>
      <p:sp>
        <p:nvSpPr>
          <p:cNvPr id="4" name="Slide Number Placeholder 3"/>
          <p:cNvSpPr>
            <a:spLocks noGrp="1"/>
          </p:cNvSpPr>
          <p:nvPr>
            <p:ph type="sldNum" sz="quarter" idx="5"/>
          </p:nvPr>
        </p:nvSpPr>
        <p:spPr/>
        <p:txBody>
          <a:bodyPr/>
          <a:lstStyle/>
          <a:p>
            <a:fld id="{0B9216D6-B475-445A-8A58-85AC448DBCB7}" type="slidenum">
              <a:rPr lang="en-US" smtClean="0"/>
              <a:t>43</a:t>
            </a:fld>
            <a:endParaRPr lang="en-US"/>
          </a:p>
        </p:txBody>
      </p:sp>
    </p:spTree>
    <p:extLst>
      <p:ext uri="{BB962C8B-B14F-4D97-AF65-F5344CB8AC3E}">
        <p14:creationId xmlns:p14="http://schemas.microsoft.com/office/powerpoint/2010/main" val="341539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46</a:t>
            </a:fld>
            <a:endParaRPr lang="en-US"/>
          </a:p>
        </p:txBody>
      </p:sp>
    </p:spTree>
    <p:extLst>
      <p:ext uri="{BB962C8B-B14F-4D97-AF65-F5344CB8AC3E}">
        <p14:creationId xmlns:p14="http://schemas.microsoft.com/office/powerpoint/2010/main" val="226645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teams worked together for a 6 week rotation, seeing adult medicine patients at Albany Medical Center.</a:t>
            </a:r>
          </a:p>
          <a:p>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47</a:t>
            </a:fld>
            <a:endParaRPr lang="en-US"/>
          </a:p>
        </p:txBody>
      </p:sp>
    </p:spTree>
    <p:extLst>
      <p:ext uri="{BB962C8B-B14F-4D97-AF65-F5344CB8AC3E}">
        <p14:creationId xmlns:p14="http://schemas.microsoft.com/office/powerpoint/2010/main" val="351713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 History, Med rec</a:t>
            </a:r>
          </a:p>
        </p:txBody>
      </p:sp>
      <p:sp>
        <p:nvSpPr>
          <p:cNvPr id="4" name="Slide Number Placeholder 3"/>
          <p:cNvSpPr>
            <a:spLocks noGrp="1"/>
          </p:cNvSpPr>
          <p:nvPr>
            <p:ph type="sldNum" sz="quarter" idx="5"/>
          </p:nvPr>
        </p:nvSpPr>
        <p:spPr/>
        <p:txBody>
          <a:bodyPr/>
          <a:lstStyle/>
          <a:p>
            <a:fld id="{0B9216D6-B475-445A-8A58-85AC448DBCB7}" type="slidenum">
              <a:rPr lang="en-US" smtClean="0"/>
              <a:t>48</a:t>
            </a:fld>
            <a:endParaRPr lang="en-US"/>
          </a:p>
        </p:txBody>
      </p:sp>
    </p:spTree>
    <p:extLst>
      <p:ext uri="{BB962C8B-B14F-4D97-AF65-F5344CB8AC3E}">
        <p14:creationId xmlns:p14="http://schemas.microsoft.com/office/powerpoint/2010/main" val="228987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week period</a:t>
            </a:r>
          </a:p>
        </p:txBody>
      </p:sp>
      <p:sp>
        <p:nvSpPr>
          <p:cNvPr id="4" name="Slide Number Placeholder 3"/>
          <p:cNvSpPr>
            <a:spLocks noGrp="1"/>
          </p:cNvSpPr>
          <p:nvPr>
            <p:ph type="sldNum" sz="quarter" idx="5"/>
          </p:nvPr>
        </p:nvSpPr>
        <p:spPr/>
        <p:txBody>
          <a:bodyPr/>
          <a:lstStyle/>
          <a:p>
            <a:fld id="{0B9216D6-B475-445A-8A58-85AC448DBCB7}" type="slidenum">
              <a:rPr lang="en-US" smtClean="0"/>
              <a:t>49</a:t>
            </a:fld>
            <a:endParaRPr lang="en-US"/>
          </a:p>
        </p:txBody>
      </p:sp>
    </p:spTree>
    <p:extLst>
      <p:ext uri="{BB962C8B-B14F-4D97-AF65-F5344CB8AC3E}">
        <p14:creationId xmlns:p14="http://schemas.microsoft.com/office/powerpoint/2010/main" val="1345334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56</a:t>
            </a:fld>
            <a:endParaRPr lang="en-US"/>
          </a:p>
        </p:txBody>
      </p:sp>
    </p:spTree>
    <p:extLst>
      <p:ext uri="{BB962C8B-B14F-4D97-AF65-F5344CB8AC3E}">
        <p14:creationId xmlns:p14="http://schemas.microsoft.com/office/powerpoint/2010/main" val="74815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60</a:t>
            </a:fld>
            <a:endParaRPr lang="en-US"/>
          </a:p>
        </p:txBody>
      </p:sp>
    </p:spTree>
    <p:extLst>
      <p:ext uri="{BB962C8B-B14F-4D97-AF65-F5344CB8AC3E}">
        <p14:creationId xmlns:p14="http://schemas.microsoft.com/office/powerpoint/2010/main" val="61950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2009, six national associations of schools of health professions formed a collaborative to promote and encourage constituent efforts that would advance substantive interprofessional learning experiences. The goal was, and remains, to help prepare future health professionals for enhanced team-based care of patients and improved population health outcomes. The collaborative, representing dentistry, nursing, medicine, osteopathic medicine, pharmacy, and public health, convened an expert panel of representatives from each of the six IPEC sponsor professions to create core competencies for interprofessional collaborative practice, to guide curriculum development across health professions schools. The competencies and implementation recommendations subsequently published in the 2011 Core Competencies for Interprofessional Collaborative Practice have been broadly disseminated.</a:t>
            </a:r>
          </a:p>
        </p:txBody>
      </p:sp>
      <p:sp>
        <p:nvSpPr>
          <p:cNvPr id="4" name="Slide Number Placeholder 3"/>
          <p:cNvSpPr>
            <a:spLocks noGrp="1"/>
          </p:cNvSpPr>
          <p:nvPr>
            <p:ph type="sldNum" sz="quarter" idx="5"/>
          </p:nvPr>
        </p:nvSpPr>
        <p:spPr/>
        <p:txBody>
          <a:bodyPr/>
          <a:lstStyle/>
          <a:p>
            <a:fld id="{0B9216D6-B475-445A-8A58-85AC448DBCB7}" type="slidenum">
              <a:rPr lang="en-US" smtClean="0"/>
              <a:t>8</a:t>
            </a:fld>
            <a:endParaRPr lang="en-US"/>
          </a:p>
        </p:txBody>
      </p:sp>
    </p:spTree>
    <p:extLst>
      <p:ext uri="{BB962C8B-B14F-4D97-AF65-F5344CB8AC3E}">
        <p14:creationId xmlns:p14="http://schemas.microsoft.com/office/powerpoint/2010/main" val="289337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US health care system is the most costly in the world, accounting for 17% of the gross domestic product with estimates that percentage will grow to nearly 20% by 2020. [Source: </a:t>
            </a:r>
            <a:r>
              <a:rPr lang="en-US" sz="1200" b="0" i="0" u="none" strike="noStrike" kern="1200" dirty="0">
                <a:solidFill>
                  <a:schemeClr val="tx1"/>
                </a:solidFill>
                <a:effectLst/>
                <a:latin typeface="+mn-lt"/>
                <a:ea typeface="+mn-ea"/>
                <a:cs typeface="+mn-cs"/>
                <a:hlinkClick r:id="rId3" tooltip="National Healthcare Expenditure Projections, 2010-2020"/>
              </a:rPr>
              <a:t>National Healthcare Expenditure Projections, 2010-2020</a:t>
            </a:r>
            <a:r>
              <a:rPr lang="en-US" sz="1200" b="0" i="0" kern="1200" dirty="0">
                <a:solidFill>
                  <a:schemeClr val="tx1"/>
                </a:solidFill>
                <a:effectLst/>
                <a:latin typeface="+mn-lt"/>
                <a:ea typeface="+mn-ea"/>
                <a:cs typeface="+mn-cs"/>
              </a:rPr>
              <a:t>. Centers for Medicare and Medicaid Services, Office of the Actuary.] At the same time, countries with health systems that out-perform the US are also under pressure to derive greater value for the resources devoted to their health care systems. Aging populations and increased longevity, coupled with chronic health problems, have become a global challenge, putting new demands on medical and social services.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most health care settings today, no one is accountable for all three dimensions of the IHI Triple Aim. For the health of our communities, for the health of our school systems, and for the health of all our patients, we need to address all three of the Triple Aim dimensions at the same time.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Organizations and communities that attain the Triple Aim will have healthier populations, in part because of new designs that better identify problems and solutions further upstream and outside of acute health care. Patients can expect less complex and much more coordinated care and the burden of illness will decrease.  Importantly, stabilizing or reducing the per capita cost of care for populations will give businesses the opportunity to be more competitive, lessen the pressure on publicly funded health care budgets, and provide communities with more flexibility to invest in activities, such as schools and the lived environment, that increase the vitality and economic wellbeing of their inhabitants.</a:t>
            </a:r>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9</a:t>
            </a:fld>
            <a:endParaRPr lang="en-US"/>
          </a:p>
        </p:txBody>
      </p:sp>
    </p:spTree>
    <p:extLst>
      <p:ext uri="{BB962C8B-B14F-4D97-AF65-F5344CB8AC3E}">
        <p14:creationId xmlns:p14="http://schemas.microsoft.com/office/powerpoint/2010/main" val="336575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10</a:t>
            </a:fld>
            <a:endParaRPr lang="en-US"/>
          </a:p>
        </p:txBody>
      </p:sp>
    </p:spTree>
    <p:extLst>
      <p:ext uri="{BB962C8B-B14F-4D97-AF65-F5344CB8AC3E}">
        <p14:creationId xmlns:p14="http://schemas.microsoft.com/office/powerpoint/2010/main" val="32738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19</a:t>
            </a:fld>
            <a:endParaRPr lang="en-US"/>
          </a:p>
        </p:txBody>
      </p:sp>
    </p:spTree>
    <p:extLst>
      <p:ext uri="{BB962C8B-B14F-4D97-AF65-F5344CB8AC3E}">
        <p14:creationId xmlns:p14="http://schemas.microsoft.com/office/powerpoint/2010/main" val="103836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29</a:t>
            </a:fld>
            <a:endParaRPr lang="en-US"/>
          </a:p>
        </p:txBody>
      </p:sp>
    </p:spTree>
    <p:extLst>
      <p:ext uri="{BB962C8B-B14F-4D97-AF65-F5344CB8AC3E}">
        <p14:creationId xmlns:p14="http://schemas.microsoft.com/office/powerpoint/2010/main" val="90262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216D6-B475-445A-8A58-85AC448DBCB7}" type="slidenum">
              <a:rPr lang="en-US" smtClean="0"/>
              <a:t>31</a:t>
            </a:fld>
            <a:endParaRPr lang="en-US"/>
          </a:p>
        </p:txBody>
      </p:sp>
    </p:spTree>
    <p:extLst>
      <p:ext uri="{BB962C8B-B14F-4D97-AF65-F5344CB8AC3E}">
        <p14:creationId xmlns:p14="http://schemas.microsoft.com/office/powerpoint/2010/main" val="277960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 agree</a:t>
            </a:r>
          </a:p>
        </p:txBody>
      </p:sp>
      <p:sp>
        <p:nvSpPr>
          <p:cNvPr id="4" name="Slide Number Placeholder 3"/>
          <p:cNvSpPr>
            <a:spLocks noGrp="1"/>
          </p:cNvSpPr>
          <p:nvPr>
            <p:ph type="sldNum" sz="quarter" idx="5"/>
          </p:nvPr>
        </p:nvSpPr>
        <p:spPr/>
        <p:txBody>
          <a:bodyPr/>
          <a:lstStyle/>
          <a:p>
            <a:fld id="{0B9216D6-B475-445A-8A58-85AC448DBCB7}" type="slidenum">
              <a:rPr lang="en-US" smtClean="0"/>
              <a:t>41</a:t>
            </a:fld>
            <a:endParaRPr lang="en-US"/>
          </a:p>
        </p:txBody>
      </p:sp>
    </p:spTree>
    <p:extLst>
      <p:ext uri="{BB962C8B-B14F-4D97-AF65-F5344CB8AC3E}">
        <p14:creationId xmlns:p14="http://schemas.microsoft.com/office/powerpoint/2010/main" val="99580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 agree</a:t>
            </a:r>
          </a:p>
        </p:txBody>
      </p:sp>
      <p:sp>
        <p:nvSpPr>
          <p:cNvPr id="4" name="Slide Number Placeholder 3"/>
          <p:cNvSpPr>
            <a:spLocks noGrp="1"/>
          </p:cNvSpPr>
          <p:nvPr>
            <p:ph type="sldNum" sz="quarter" idx="5"/>
          </p:nvPr>
        </p:nvSpPr>
        <p:spPr/>
        <p:txBody>
          <a:bodyPr/>
          <a:lstStyle/>
          <a:p>
            <a:fld id="{0B9216D6-B475-445A-8A58-85AC448DBCB7}" type="slidenum">
              <a:rPr lang="en-US" smtClean="0"/>
              <a:t>42</a:t>
            </a:fld>
            <a:endParaRPr lang="en-US"/>
          </a:p>
        </p:txBody>
      </p:sp>
    </p:spTree>
    <p:extLst>
      <p:ext uri="{BB962C8B-B14F-4D97-AF65-F5344CB8AC3E}">
        <p14:creationId xmlns:p14="http://schemas.microsoft.com/office/powerpoint/2010/main" val="277969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B9E139-85E5-4B46-82A8-135985AA9290}"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76E2-E164-4040-A236-70815CB53611}" type="slidenum">
              <a:rPr lang="en-US" smtClean="0"/>
              <a:t>‹#›</a:t>
            </a:fld>
            <a:endParaRPr lang="en-US"/>
          </a:p>
        </p:txBody>
      </p:sp>
      <p:pic>
        <p:nvPicPr>
          <p:cNvPr id="7" name="Picture 2" descr="X:\160over90\Marketing Toolkit\Brand Toolkit - May 16, 2016\LOGOS\LOGO_REVISED_PNG\ACPHS_CENTERED_1COLOR.png">
            <a:extLst>
              <a:ext uri="{FF2B5EF4-FFF2-40B4-BE49-F238E27FC236}">
                <a16:creationId xmlns:a16="http://schemas.microsoft.com/office/drawing/2014/main" id="{360DD77B-B916-4644-8F32-9F6352CE19DB}"/>
              </a:ext>
            </a:extLst>
          </p:cNvPr>
          <p:cNvPicPr>
            <a:picLocks noChangeAspect="1" noChangeArrowheads="1"/>
          </p:cNvPicPr>
          <p:nvPr userDrawn="1"/>
        </p:nvPicPr>
        <p:blipFill>
          <a:blip r:embed="rId2" cstate="print"/>
          <a:srcRect/>
          <a:stretch>
            <a:fillRect/>
          </a:stretch>
        </p:blipFill>
        <p:spPr bwMode="auto">
          <a:xfrm>
            <a:off x="4375437" y="248724"/>
            <a:ext cx="3441125" cy="1655204"/>
          </a:xfrm>
          <a:prstGeom prst="rect">
            <a:avLst/>
          </a:prstGeom>
          <a:noFill/>
        </p:spPr>
      </p:pic>
    </p:spTree>
    <p:extLst>
      <p:ext uri="{BB962C8B-B14F-4D97-AF65-F5344CB8AC3E}">
        <p14:creationId xmlns:p14="http://schemas.microsoft.com/office/powerpoint/2010/main" val="333806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9E139-85E5-4B46-82A8-135985AA9290}"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76E2-E164-4040-A236-70815CB53611}" type="slidenum">
              <a:rPr lang="en-US" smtClean="0"/>
              <a:t>‹#›</a:t>
            </a:fld>
            <a:endParaRPr lang="en-US"/>
          </a:p>
        </p:txBody>
      </p:sp>
    </p:spTree>
    <p:extLst>
      <p:ext uri="{BB962C8B-B14F-4D97-AF65-F5344CB8AC3E}">
        <p14:creationId xmlns:p14="http://schemas.microsoft.com/office/powerpoint/2010/main" val="96569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9E139-85E5-4B46-82A8-135985AA9290}"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76E2-E164-4040-A236-70815CB53611}" type="slidenum">
              <a:rPr lang="en-US" smtClean="0"/>
              <a:t>‹#›</a:t>
            </a:fld>
            <a:endParaRPr lang="en-US"/>
          </a:p>
        </p:txBody>
      </p:sp>
    </p:spTree>
    <p:extLst>
      <p:ext uri="{BB962C8B-B14F-4D97-AF65-F5344CB8AC3E}">
        <p14:creationId xmlns:p14="http://schemas.microsoft.com/office/powerpoint/2010/main" val="21615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9E139-85E5-4B46-82A8-135985AA9290}"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76E2-E164-4040-A236-70815CB53611}" type="slidenum">
              <a:rPr lang="en-US" smtClean="0"/>
              <a:t>‹#›</a:t>
            </a:fld>
            <a:endParaRPr lang="en-US"/>
          </a:p>
        </p:txBody>
      </p:sp>
      <p:pic>
        <p:nvPicPr>
          <p:cNvPr id="7" name="Picture 2" descr="X:\160over90\Marketing Toolkit\Brand Toolkit - May 16, 2016\LOGOS\LOGO_REVISED_PNG\ACPHS_CENTERED_1COLOR.png">
            <a:extLst>
              <a:ext uri="{FF2B5EF4-FFF2-40B4-BE49-F238E27FC236}">
                <a16:creationId xmlns:a16="http://schemas.microsoft.com/office/drawing/2014/main" id="{A9A96D1B-6252-42CF-9C20-8D4D1341DC33}"/>
              </a:ext>
            </a:extLst>
          </p:cNvPr>
          <p:cNvPicPr>
            <a:picLocks noChangeAspect="1" noChangeArrowheads="1"/>
          </p:cNvPicPr>
          <p:nvPr userDrawn="1"/>
        </p:nvPicPr>
        <p:blipFill>
          <a:blip r:embed="rId2" cstate="print"/>
          <a:srcRect/>
          <a:stretch>
            <a:fillRect/>
          </a:stretch>
        </p:blipFill>
        <p:spPr bwMode="auto">
          <a:xfrm>
            <a:off x="8750875" y="-8966"/>
            <a:ext cx="3441125" cy="1655204"/>
          </a:xfrm>
          <a:prstGeom prst="rect">
            <a:avLst/>
          </a:prstGeom>
          <a:noFill/>
        </p:spPr>
      </p:pic>
    </p:spTree>
    <p:extLst>
      <p:ext uri="{BB962C8B-B14F-4D97-AF65-F5344CB8AC3E}">
        <p14:creationId xmlns:p14="http://schemas.microsoft.com/office/powerpoint/2010/main" val="425270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9E139-85E5-4B46-82A8-135985AA9290}"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76E2-E164-4040-A236-70815CB53611}" type="slidenum">
              <a:rPr lang="en-US" smtClean="0"/>
              <a:t>‹#›</a:t>
            </a:fld>
            <a:endParaRPr lang="en-US"/>
          </a:p>
        </p:txBody>
      </p:sp>
      <p:pic>
        <p:nvPicPr>
          <p:cNvPr id="7" name="Picture 2" descr="X:\160over90\Marketing Toolkit\Brand Toolkit - May 16, 2016\LOGOS\LOGO_REVISED_PNG\ACPHS_CENTERED_1COLOR.png">
            <a:extLst>
              <a:ext uri="{FF2B5EF4-FFF2-40B4-BE49-F238E27FC236}">
                <a16:creationId xmlns:a16="http://schemas.microsoft.com/office/drawing/2014/main" id="{A6D80D8D-95DF-4C56-8B30-CB61F76A01D6}"/>
              </a:ext>
            </a:extLst>
          </p:cNvPr>
          <p:cNvPicPr>
            <a:picLocks noChangeAspect="1" noChangeArrowheads="1"/>
          </p:cNvPicPr>
          <p:nvPr userDrawn="1"/>
        </p:nvPicPr>
        <p:blipFill>
          <a:blip r:embed="rId2" cstate="print"/>
          <a:srcRect/>
          <a:stretch>
            <a:fillRect/>
          </a:stretch>
        </p:blipFill>
        <p:spPr bwMode="auto">
          <a:xfrm>
            <a:off x="4221480" y="-8966"/>
            <a:ext cx="3441125" cy="1655204"/>
          </a:xfrm>
          <a:prstGeom prst="rect">
            <a:avLst/>
          </a:prstGeom>
          <a:noFill/>
        </p:spPr>
      </p:pic>
    </p:spTree>
    <p:extLst>
      <p:ext uri="{BB962C8B-B14F-4D97-AF65-F5344CB8AC3E}">
        <p14:creationId xmlns:p14="http://schemas.microsoft.com/office/powerpoint/2010/main" val="99775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B9E139-85E5-4B46-82A8-135985AA9290}"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F76E2-E164-4040-A236-70815CB53611}" type="slidenum">
              <a:rPr lang="en-US" smtClean="0"/>
              <a:t>‹#›</a:t>
            </a:fld>
            <a:endParaRPr lang="en-US"/>
          </a:p>
        </p:txBody>
      </p:sp>
      <p:pic>
        <p:nvPicPr>
          <p:cNvPr id="8" name="Picture 2" descr="X:\160over90\Marketing Toolkit\Brand Toolkit - May 16, 2016\LOGOS\LOGO_REVISED_PNG\ACPHS_CENTERED_1COLOR.png">
            <a:extLst>
              <a:ext uri="{FF2B5EF4-FFF2-40B4-BE49-F238E27FC236}">
                <a16:creationId xmlns:a16="http://schemas.microsoft.com/office/drawing/2014/main" id="{51120111-F9E6-43A2-A5B2-58249069BD6C}"/>
              </a:ext>
            </a:extLst>
          </p:cNvPr>
          <p:cNvPicPr>
            <a:picLocks noChangeAspect="1" noChangeArrowheads="1"/>
          </p:cNvPicPr>
          <p:nvPr userDrawn="1"/>
        </p:nvPicPr>
        <p:blipFill>
          <a:blip r:embed="rId2" cstate="print"/>
          <a:srcRect/>
          <a:stretch>
            <a:fillRect/>
          </a:stretch>
        </p:blipFill>
        <p:spPr bwMode="auto">
          <a:xfrm>
            <a:off x="8610600" y="136525"/>
            <a:ext cx="3441125" cy="1655204"/>
          </a:xfrm>
          <a:prstGeom prst="rect">
            <a:avLst/>
          </a:prstGeom>
          <a:noFill/>
        </p:spPr>
      </p:pic>
    </p:spTree>
    <p:extLst>
      <p:ext uri="{BB962C8B-B14F-4D97-AF65-F5344CB8AC3E}">
        <p14:creationId xmlns:p14="http://schemas.microsoft.com/office/powerpoint/2010/main" val="167076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B9E139-85E5-4B46-82A8-135985AA9290}"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F76E2-E164-4040-A236-70815CB53611}" type="slidenum">
              <a:rPr lang="en-US" smtClean="0"/>
              <a:t>‹#›</a:t>
            </a:fld>
            <a:endParaRPr lang="en-US"/>
          </a:p>
        </p:txBody>
      </p:sp>
      <p:pic>
        <p:nvPicPr>
          <p:cNvPr id="10" name="Picture 2" descr="X:\160over90\Marketing Toolkit\Brand Toolkit - May 16, 2016\LOGOS\LOGO_REVISED_PNG\ACPHS_CENTERED_1COLOR.png">
            <a:extLst>
              <a:ext uri="{FF2B5EF4-FFF2-40B4-BE49-F238E27FC236}">
                <a16:creationId xmlns:a16="http://schemas.microsoft.com/office/drawing/2014/main" id="{4D54FF9A-DB00-4C9D-8DEC-240555030787}"/>
              </a:ext>
            </a:extLst>
          </p:cNvPr>
          <p:cNvPicPr>
            <a:picLocks noChangeAspect="1" noChangeArrowheads="1"/>
          </p:cNvPicPr>
          <p:nvPr userDrawn="1"/>
        </p:nvPicPr>
        <p:blipFill>
          <a:blip r:embed="rId2" cstate="print"/>
          <a:srcRect/>
          <a:stretch>
            <a:fillRect/>
          </a:stretch>
        </p:blipFill>
        <p:spPr bwMode="auto">
          <a:xfrm>
            <a:off x="8610600" y="136525"/>
            <a:ext cx="3441125" cy="1655204"/>
          </a:xfrm>
          <a:prstGeom prst="rect">
            <a:avLst/>
          </a:prstGeom>
          <a:noFill/>
        </p:spPr>
      </p:pic>
    </p:spTree>
    <p:extLst>
      <p:ext uri="{BB962C8B-B14F-4D97-AF65-F5344CB8AC3E}">
        <p14:creationId xmlns:p14="http://schemas.microsoft.com/office/powerpoint/2010/main" val="313984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B9E139-85E5-4B46-82A8-135985AA9290}"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F76E2-E164-4040-A236-70815CB53611}" type="slidenum">
              <a:rPr lang="en-US" smtClean="0"/>
              <a:t>‹#›</a:t>
            </a:fld>
            <a:endParaRPr lang="en-US"/>
          </a:p>
        </p:txBody>
      </p:sp>
      <p:pic>
        <p:nvPicPr>
          <p:cNvPr id="6" name="Picture 2" descr="X:\160over90\Marketing Toolkit\Brand Toolkit - May 16, 2016\LOGOS\LOGO_REVISED_PNG\ACPHS_CENTERED_1COLOR.png">
            <a:extLst>
              <a:ext uri="{FF2B5EF4-FFF2-40B4-BE49-F238E27FC236}">
                <a16:creationId xmlns:a16="http://schemas.microsoft.com/office/drawing/2014/main" id="{7C4401DB-B510-4089-8986-F0A4E3FA2DD8}"/>
              </a:ext>
            </a:extLst>
          </p:cNvPr>
          <p:cNvPicPr>
            <a:picLocks noChangeAspect="1" noChangeArrowheads="1"/>
          </p:cNvPicPr>
          <p:nvPr userDrawn="1"/>
        </p:nvPicPr>
        <p:blipFill>
          <a:blip r:embed="rId2" cstate="print"/>
          <a:srcRect/>
          <a:stretch>
            <a:fillRect/>
          </a:stretch>
        </p:blipFill>
        <p:spPr bwMode="auto">
          <a:xfrm>
            <a:off x="8610600" y="136525"/>
            <a:ext cx="3441125" cy="1655204"/>
          </a:xfrm>
          <a:prstGeom prst="rect">
            <a:avLst/>
          </a:prstGeom>
          <a:noFill/>
        </p:spPr>
      </p:pic>
    </p:spTree>
    <p:extLst>
      <p:ext uri="{BB962C8B-B14F-4D97-AF65-F5344CB8AC3E}">
        <p14:creationId xmlns:p14="http://schemas.microsoft.com/office/powerpoint/2010/main" val="265953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9E139-85E5-4B46-82A8-135985AA9290}"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F76E2-E164-4040-A236-70815CB53611}" type="slidenum">
              <a:rPr lang="en-US" smtClean="0"/>
              <a:t>‹#›</a:t>
            </a:fld>
            <a:endParaRPr lang="en-US"/>
          </a:p>
        </p:txBody>
      </p:sp>
      <p:pic>
        <p:nvPicPr>
          <p:cNvPr id="5" name="Picture 2" descr="X:\160over90\Marketing Toolkit\Brand Toolkit - May 16, 2016\LOGOS\LOGO_REVISED_PNG\ACPHS_CENTERED_1COLOR.png">
            <a:extLst>
              <a:ext uri="{FF2B5EF4-FFF2-40B4-BE49-F238E27FC236}">
                <a16:creationId xmlns:a16="http://schemas.microsoft.com/office/drawing/2014/main" id="{E7734A80-1B7E-49C6-9369-4D17D0C243C1}"/>
              </a:ext>
            </a:extLst>
          </p:cNvPr>
          <p:cNvPicPr>
            <a:picLocks noChangeAspect="1" noChangeArrowheads="1"/>
          </p:cNvPicPr>
          <p:nvPr userDrawn="1"/>
        </p:nvPicPr>
        <p:blipFill>
          <a:blip r:embed="rId2" cstate="print"/>
          <a:srcRect/>
          <a:stretch>
            <a:fillRect/>
          </a:stretch>
        </p:blipFill>
        <p:spPr bwMode="auto">
          <a:xfrm>
            <a:off x="8610600" y="136525"/>
            <a:ext cx="3441125" cy="1655204"/>
          </a:xfrm>
          <a:prstGeom prst="rect">
            <a:avLst/>
          </a:prstGeom>
          <a:noFill/>
        </p:spPr>
      </p:pic>
    </p:spTree>
    <p:extLst>
      <p:ext uri="{BB962C8B-B14F-4D97-AF65-F5344CB8AC3E}">
        <p14:creationId xmlns:p14="http://schemas.microsoft.com/office/powerpoint/2010/main" val="173108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9E139-85E5-4B46-82A8-135985AA9290}"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F76E2-E164-4040-A236-70815CB53611}" type="slidenum">
              <a:rPr lang="en-US" smtClean="0"/>
              <a:t>‹#›</a:t>
            </a:fld>
            <a:endParaRPr lang="en-US"/>
          </a:p>
        </p:txBody>
      </p:sp>
    </p:spTree>
    <p:extLst>
      <p:ext uri="{BB962C8B-B14F-4D97-AF65-F5344CB8AC3E}">
        <p14:creationId xmlns:p14="http://schemas.microsoft.com/office/powerpoint/2010/main" val="272083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9E139-85E5-4B46-82A8-135985AA9290}"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F76E2-E164-4040-A236-70815CB53611}" type="slidenum">
              <a:rPr lang="en-US" smtClean="0"/>
              <a:t>‹#›</a:t>
            </a:fld>
            <a:endParaRPr lang="en-US"/>
          </a:p>
        </p:txBody>
      </p:sp>
    </p:spTree>
    <p:extLst>
      <p:ext uri="{BB962C8B-B14F-4D97-AF65-F5344CB8AC3E}">
        <p14:creationId xmlns:p14="http://schemas.microsoft.com/office/powerpoint/2010/main" val="180925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9E139-85E5-4B46-82A8-135985AA9290}" type="datetimeFigureOut">
              <a:rPr lang="en-US" smtClean="0"/>
              <a:t>7/22/2019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F76E2-E164-4040-A236-70815CB53611}" type="slidenum">
              <a:rPr lang="en-US" smtClean="0"/>
              <a:t>‹#›</a:t>
            </a:fld>
            <a:endParaRPr lang="en-US"/>
          </a:p>
        </p:txBody>
      </p:sp>
    </p:spTree>
    <p:extLst>
      <p:ext uri="{BB962C8B-B14F-4D97-AF65-F5344CB8AC3E}">
        <p14:creationId xmlns:p14="http://schemas.microsoft.com/office/powerpoint/2010/main" val="546685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nexusipe.org/engaging/learning-system/preceptors-nexus-toolkit"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ipecollaborative.org/2019-fall-institute.html" TargetMode="Externa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edportal.org/collection/interprofessional-education/"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Amanda.Engle@acphs.edu"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www.aacpm.org/" TargetMode="External"/><Relationship Id="rId13" Type="http://schemas.openxmlformats.org/officeDocument/2006/relationships/hyperlink" Target="http://www.apa.org/" TargetMode="External"/><Relationship Id="rId18" Type="http://schemas.openxmlformats.org/officeDocument/2006/relationships/hyperlink" Target="http://www.chirocolleges.org/" TargetMode="External"/><Relationship Id="rId3" Type="http://schemas.openxmlformats.org/officeDocument/2006/relationships/image" Target="../media/image11.png"/><Relationship Id="rId21" Type="http://schemas.openxmlformats.org/officeDocument/2006/relationships/hyperlink" Target="http://www.asahp.org/" TargetMode="External"/><Relationship Id="rId7" Type="http://schemas.openxmlformats.org/officeDocument/2006/relationships/hyperlink" Target="http://www.aacp.org/Pages/Default.aspx" TargetMode="External"/><Relationship Id="rId12" Type="http://schemas.openxmlformats.org/officeDocument/2006/relationships/hyperlink" Target="http://www.aota.org/" TargetMode="External"/><Relationship Id="rId17" Type="http://schemas.openxmlformats.org/officeDocument/2006/relationships/hyperlink" Target="http://www.aavmc.org/" TargetMode="External"/><Relationship Id="rId2" Type="http://schemas.openxmlformats.org/officeDocument/2006/relationships/notesSlide" Target="../notesSlides/notesSlide2.xml"/><Relationship Id="rId16" Type="http://schemas.openxmlformats.org/officeDocument/2006/relationships/hyperlink" Target="https://www.aamc.org/" TargetMode="External"/><Relationship Id="rId20" Type="http://schemas.openxmlformats.org/officeDocument/2006/relationships/hyperlink" Target="http://www.aspph.org/" TargetMode="External"/><Relationship Id="rId1" Type="http://schemas.openxmlformats.org/officeDocument/2006/relationships/slideLayout" Target="../slideLayouts/slideLayout2.xml"/><Relationship Id="rId6" Type="http://schemas.openxmlformats.org/officeDocument/2006/relationships/hyperlink" Target="https://www.aacom.org/" TargetMode="External"/><Relationship Id="rId11" Type="http://schemas.openxmlformats.org/officeDocument/2006/relationships/hyperlink" Target="http://www.adea.org/" TargetMode="External"/><Relationship Id="rId24" Type="http://schemas.openxmlformats.org/officeDocument/2006/relationships/hyperlink" Target="http://paeaonline.org/" TargetMode="External"/><Relationship Id="rId5" Type="http://schemas.openxmlformats.org/officeDocument/2006/relationships/hyperlink" Target="http://www.aacn.nche.edu/" TargetMode="External"/><Relationship Id="rId15" Type="http://schemas.openxmlformats.org/officeDocument/2006/relationships/hyperlink" Target="http://www.aahsl.org/" TargetMode="External"/><Relationship Id="rId23" Type="http://schemas.openxmlformats.org/officeDocument/2006/relationships/hyperlink" Target="http://www.nln.org/" TargetMode="External"/><Relationship Id="rId10" Type="http://schemas.openxmlformats.org/officeDocument/2006/relationships/hyperlink" Target="http://www.acapt.org/" TargetMode="External"/><Relationship Id="rId19" Type="http://schemas.openxmlformats.org/officeDocument/2006/relationships/hyperlink" Target="https://optometriceducation.org/" TargetMode="External"/><Relationship Id="rId4" Type="http://schemas.openxmlformats.org/officeDocument/2006/relationships/hyperlink" Target="http://www.eatrightpro.org/resources/acend" TargetMode="External"/><Relationship Id="rId9" Type="http://schemas.openxmlformats.org/officeDocument/2006/relationships/hyperlink" Target="http://www.aarc.org/" TargetMode="External"/><Relationship Id="rId14" Type="http://schemas.openxmlformats.org/officeDocument/2006/relationships/hyperlink" Target="http://www.asha.org/" TargetMode="External"/><Relationship Id="rId22" Type="http://schemas.openxmlformats.org/officeDocument/2006/relationships/hyperlink" Target="https://www.csw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hi.org/Engage/Initiatives/TripleAim/Pages/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AB29-41AD-47EF-A2EF-120AC654EF63}"/>
              </a:ext>
            </a:extLst>
          </p:cNvPr>
          <p:cNvSpPr>
            <a:spLocks noGrp="1"/>
          </p:cNvSpPr>
          <p:nvPr>
            <p:ph type="ctrTitle"/>
          </p:nvPr>
        </p:nvSpPr>
        <p:spPr>
          <a:xfrm>
            <a:off x="762000" y="1413218"/>
            <a:ext cx="10668000" cy="2387600"/>
          </a:xfrm>
        </p:spPr>
        <p:txBody>
          <a:bodyPr>
            <a:normAutofit fontScale="90000"/>
          </a:bodyPr>
          <a:lstStyle/>
          <a:p>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3600" b="1" dirty="0"/>
              <a:t>When Medical and Pharmacy Students </a:t>
            </a:r>
            <a:br>
              <a:rPr lang="en-US" sz="3600" b="1" dirty="0"/>
            </a:br>
            <a:r>
              <a:rPr lang="en-US" sz="3600" b="1" dirty="0"/>
              <a:t>Learn From Each Other:</a:t>
            </a:r>
          </a:p>
        </p:txBody>
      </p:sp>
      <p:sp>
        <p:nvSpPr>
          <p:cNvPr id="3" name="Subtitle 2">
            <a:extLst>
              <a:ext uri="{FF2B5EF4-FFF2-40B4-BE49-F238E27FC236}">
                <a16:creationId xmlns:a16="http://schemas.microsoft.com/office/drawing/2014/main" id="{DB02796F-5CF3-4F28-9547-5A80A297FBC5}"/>
              </a:ext>
            </a:extLst>
          </p:cNvPr>
          <p:cNvSpPr>
            <a:spLocks noGrp="1"/>
          </p:cNvSpPr>
          <p:nvPr>
            <p:ph type="subTitle" idx="1"/>
          </p:nvPr>
        </p:nvSpPr>
        <p:spPr>
          <a:xfrm>
            <a:off x="1524000" y="3800818"/>
            <a:ext cx="9144000" cy="1655762"/>
          </a:xfrm>
        </p:spPr>
        <p:txBody>
          <a:bodyPr>
            <a:normAutofit/>
          </a:bodyPr>
          <a:lstStyle/>
          <a:p>
            <a:r>
              <a:rPr lang="en-US" sz="3200" dirty="0">
                <a:solidFill>
                  <a:srgbClr val="920000"/>
                </a:solidFill>
              </a:rPr>
              <a:t>Understanding Interprofessional Education</a:t>
            </a:r>
          </a:p>
        </p:txBody>
      </p:sp>
      <p:sp>
        <p:nvSpPr>
          <p:cNvPr id="4" name="TextBox 3">
            <a:extLst>
              <a:ext uri="{FF2B5EF4-FFF2-40B4-BE49-F238E27FC236}">
                <a16:creationId xmlns:a16="http://schemas.microsoft.com/office/drawing/2014/main" id="{AF51094A-410E-4589-A74B-E004BCAC56B7}"/>
              </a:ext>
            </a:extLst>
          </p:cNvPr>
          <p:cNvSpPr txBox="1"/>
          <p:nvPr/>
        </p:nvSpPr>
        <p:spPr>
          <a:xfrm>
            <a:off x="2955234" y="5066308"/>
            <a:ext cx="6281531" cy="923330"/>
          </a:xfrm>
          <a:prstGeom prst="rect">
            <a:avLst/>
          </a:prstGeom>
          <a:noFill/>
        </p:spPr>
        <p:txBody>
          <a:bodyPr wrap="square" rtlCol="0">
            <a:spAutoFit/>
          </a:bodyPr>
          <a:lstStyle/>
          <a:p>
            <a:pPr algn="ctr"/>
            <a:r>
              <a:rPr lang="en-US" dirty="0"/>
              <a:t>Amanda Engle, PharmD, BCPS</a:t>
            </a:r>
          </a:p>
          <a:p>
            <a:pPr algn="ctr"/>
            <a:r>
              <a:rPr lang="en-US" dirty="0"/>
              <a:t>Assistant Professor</a:t>
            </a:r>
          </a:p>
          <a:p>
            <a:pPr algn="ctr"/>
            <a:r>
              <a:rPr lang="en-US" dirty="0"/>
              <a:t>Albany College of Pharmacy and Health Sciences</a:t>
            </a:r>
          </a:p>
        </p:txBody>
      </p:sp>
      <p:sp>
        <p:nvSpPr>
          <p:cNvPr id="5" name="TextBox 4">
            <a:extLst>
              <a:ext uri="{FF2B5EF4-FFF2-40B4-BE49-F238E27FC236}">
                <a16:creationId xmlns:a16="http://schemas.microsoft.com/office/drawing/2014/main" id="{37E495D6-F941-40AE-A9F0-5F6065F69CCA}"/>
              </a:ext>
            </a:extLst>
          </p:cNvPr>
          <p:cNvSpPr txBox="1"/>
          <p:nvPr/>
        </p:nvSpPr>
        <p:spPr>
          <a:xfrm>
            <a:off x="8172450" y="173128"/>
            <a:ext cx="3867150" cy="2369880"/>
          </a:xfrm>
          <a:prstGeom prst="rect">
            <a:avLst/>
          </a:prstGeom>
          <a:noFill/>
        </p:spPr>
        <p:txBody>
          <a:bodyPr wrap="square" rtlCol="0">
            <a:spAutoFit/>
          </a:bodyPr>
          <a:lstStyle/>
          <a:p>
            <a:endParaRPr lang="en-US" dirty="0"/>
          </a:p>
          <a:p>
            <a:r>
              <a:rPr lang="en-US" dirty="0"/>
              <a:t>“</a:t>
            </a:r>
            <a:r>
              <a:rPr lang="en-US" sz="1600" i="1" dirty="0"/>
              <a:t>It is a great learning experience to be able to work with the medical students.  Honestly this type of </a:t>
            </a:r>
            <a:r>
              <a:rPr lang="en-US" sz="1600" b="1" i="1" dirty="0">
                <a:solidFill>
                  <a:srgbClr val="920000"/>
                </a:solidFill>
              </a:rPr>
              <a:t>inter-professional training will change the next generation of healthcare professionals</a:t>
            </a:r>
            <a:r>
              <a:rPr lang="en-US" sz="1600" i="1" dirty="0"/>
              <a:t>. We will be more collaborative patient care providers and that is what the healthcare system needs.” 						     Pharmacy Student</a:t>
            </a:r>
          </a:p>
        </p:txBody>
      </p:sp>
    </p:spTree>
    <p:extLst>
      <p:ext uri="{BB962C8B-B14F-4D97-AF65-F5344CB8AC3E}">
        <p14:creationId xmlns:p14="http://schemas.microsoft.com/office/powerpoint/2010/main" val="210638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FE5BD2-0F5D-4D7D-AFDA-AB369D9A0093}"/>
              </a:ext>
            </a:extLst>
          </p:cNvPr>
          <p:cNvGraphicFramePr>
            <a:graphicFrameLocks noGrp="1"/>
          </p:cNvGraphicFramePr>
          <p:nvPr>
            <p:ph idx="1"/>
          </p:nvPr>
        </p:nvGraphicFramePr>
        <p:xfrm>
          <a:off x="-704850" y="365125"/>
          <a:ext cx="13315950" cy="649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34A9DFE-76AA-4C45-AD53-F0EABB195D0D}"/>
              </a:ext>
            </a:extLst>
          </p:cNvPr>
          <p:cNvSpPr txBox="1"/>
          <p:nvPr/>
        </p:nvSpPr>
        <p:spPr>
          <a:xfrm>
            <a:off x="2333625" y="261699"/>
            <a:ext cx="7239000" cy="923330"/>
          </a:xfrm>
          <a:prstGeom prst="rect">
            <a:avLst/>
          </a:prstGeom>
          <a:noFill/>
        </p:spPr>
        <p:txBody>
          <a:bodyPr wrap="square" rtlCol="0">
            <a:spAutoFit/>
          </a:bodyPr>
          <a:lstStyle/>
          <a:p>
            <a:pPr algn="ctr"/>
            <a:r>
              <a:rPr lang="en-US" dirty="0">
                <a:solidFill>
                  <a:schemeClr val="tx1">
                    <a:lumMod val="50000"/>
                    <a:lumOff val="50000"/>
                  </a:schemeClr>
                </a:solidFill>
              </a:rPr>
              <a:t>Work with individuals of other professions to </a:t>
            </a:r>
          </a:p>
          <a:p>
            <a:pPr algn="ctr"/>
            <a:r>
              <a:rPr lang="en-US" dirty="0">
                <a:solidFill>
                  <a:schemeClr val="tx1">
                    <a:lumMod val="50000"/>
                    <a:lumOff val="50000"/>
                  </a:schemeClr>
                </a:solidFill>
              </a:rPr>
              <a:t>maintain a </a:t>
            </a:r>
            <a:r>
              <a:rPr lang="en-US" dirty="0">
                <a:solidFill>
                  <a:srgbClr val="920000"/>
                </a:solidFill>
              </a:rPr>
              <a:t>climate of mutual respect and shared values</a:t>
            </a:r>
          </a:p>
          <a:p>
            <a:endParaRPr lang="en-US" dirty="0"/>
          </a:p>
        </p:txBody>
      </p:sp>
      <p:sp>
        <p:nvSpPr>
          <p:cNvPr id="6" name="TextBox 5">
            <a:extLst>
              <a:ext uri="{FF2B5EF4-FFF2-40B4-BE49-F238E27FC236}">
                <a16:creationId xmlns:a16="http://schemas.microsoft.com/office/drawing/2014/main" id="{90361473-FC2E-4B96-8FE3-5CD628C29223}"/>
              </a:ext>
            </a:extLst>
          </p:cNvPr>
          <p:cNvSpPr txBox="1"/>
          <p:nvPr/>
        </p:nvSpPr>
        <p:spPr>
          <a:xfrm>
            <a:off x="247650" y="2307748"/>
            <a:ext cx="2457450" cy="3139321"/>
          </a:xfrm>
          <a:prstGeom prst="rect">
            <a:avLst/>
          </a:prstGeom>
          <a:noFill/>
        </p:spPr>
        <p:txBody>
          <a:bodyPr wrap="square" rtlCol="0">
            <a:spAutoFit/>
          </a:bodyPr>
          <a:lstStyle/>
          <a:p>
            <a:pPr algn="r"/>
            <a:r>
              <a:rPr lang="en-US" dirty="0">
                <a:solidFill>
                  <a:schemeClr val="tx1">
                    <a:lumMod val="50000"/>
                    <a:lumOff val="50000"/>
                  </a:schemeClr>
                </a:solidFill>
              </a:rPr>
              <a:t>Use </a:t>
            </a:r>
            <a:r>
              <a:rPr lang="en-US" dirty="0">
                <a:solidFill>
                  <a:srgbClr val="920000"/>
                </a:solidFill>
              </a:rPr>
              <a:t>the knowledge of ones own role and those of other professions </a:t>
            </a:r>
            <a:r>
              <a:rPr lang="en-US" dirty="0">
                <a:solidFill>
                  <a:schemeClr val="tx1">
                    <a:lumMod val="50000"/>
                    <a:lumOff val="50000"/>
                  </a:schemeClr>
                </a:solidFill>
              </a:rPr>
              <a:t>to appropriately assess and address the health needs of patients and to promote and advance the health of populations</a:t>
            </a:r>
          </a:p>
          <a:p>
            <a:pPr algn="r"/>
            <a:endParaRPr lang="en-US" dirty="0"/>
          </a:p>
        </p:txBody>
      </p:sp>
      <p:sp>
        <p:nvSpPr>
          <p:cNvPr id="7" name="TextBox 6">
            <a:extLst>
              <a:ext uri="{FF2B5EF4-FFF2-40B4-BE49-F238E27FC236}">
                <a16:creationId xmlns:a16="http://schemas.microsoft.com/office/drawing/2014/main" id="{A4059887-D64A-4EDA-B39E-EED72CF5C62A}"/>
              </a:ext>
            </a:extLst>
          </p:cNvPr>
          <p:cNvSpPr txBox="1"/>
          <p:nvPr/>
        </p:nvSpPr>
        <p:spPr>
          <a:xfrm>
            <a:off x="9220200" y="2176601"/>
            <a:ext cx="2971800" cy="2862322"/>
          </a:xfrm>
          <a:prstGeom prst="rect">
            <a:avLst/>
          </a:prstGeom>
          <a:noFill/>
        </p:spPr>
        <p:txBody>
          <a:bodyPr wrap="square" rtlCol="0">
            <a:spAutoFit/>
          </a:bodyPr>
          <a:lstStyle/>
          <a:p>
            <a:r>
              <a:rPr lang="en-US" dirty="0">
                <a:solidFill>
                  <a:schemeClr val="tx1">
                    <a:lumMod val="50000"/>
                    <a:lumOff val="50000"/>
                  </a:schemeClr>
                </a:solidFill>
              </a:rPr>
              <a:t>Apply </a:t>
            </a:r>
            <a:r>
              <a:rPr lang="en-US" dirty="0">
                <a:solidFill>
                  <a:srgbClr val="920000"/>
                </a:solidFill>
              </a:rPr>
              <a:t>relationship-building values </a:t>
            </a:r>
            <a:r>
              <a:rPr lang="en-US" dirty="0">
                <a:solidFill>
                  <a:schemeClr val="tx1">
                    <a:lumMod val="50000"/>
                    <a:lumOff val="50000"/>
                  </a:schemeClr>
                </a:solidFill>
              </a:rPr>
              <a:t>and </a:t>
            </a:r>
            <a:r>
              <a:rPr lang="en-US" dirty="0">
                <a:solidFill>
                  <a:srgbClr val="920000"/>
                </a:solidFill>
              </a:rPr>
              <a:t>principles of team dynamics </a:t>
            </a:r>
            <a:r>
              <a:rPr lang="en-US" dirty="0">
                <a:solidFill>
                  <a:schemeClr val="tx1">
                    <a:lumMod val="50000"/>
                    <a:lumOff val="50000"/>
                  </a:schemeClr>
                </a:solidFill>
              </a:rPr>
              <a:t>to perform effectively in different team roles to plan, deliver, and evaluate patient/population-centered care and population health programs and policies that are safe, timely, efficient, effective, and equitable</a:t>
            </a:r>
          </a:p>
        </p:txBody>
      </p:sp>
      <p:sp>
        <p:nvSpPr>
          <p:cNvPr id="8" name="TextBox 7">
            <a:extLst>
              <a:ext uri="{FF2B5EF4-FFF2-40B4-BE49-F238E27FC236}">
                <a16:creationId xmlns:a16="http://schemas.microsoft.com/office/drawing/2014/main" id="{87FD832D-7365-41A3-81B0-0C11126832A7}"/>
              </a:ext>
            </a:extLst>
          </p:cNvPr>
          <p:cNvSpPr txBox="1"/>
          <p:nvPr/>
        </p:nvSpPr>
        <p:spPr>
          <a:xfrm>
            <a:off x="0" y="6226968"/>
            <a:ext cx="11944350" cy="923330"/>
          </a:xfrm>
          <a:prstGeom prst="rect">
            <a:avLst/>
          </a:prstGeom>
          <a:noFill/>
        </p:spPr>
        <p:txBody>
          <a:bodyPr wrap="square" rtlCol="0">
            <a:spAutoFit/>
          </a:bodyPr>
          <a:lstStyle/>
          <a:p>
            <a:pPr lvl="0" algn="ctr">
              <a:lnSpc>
                <a:spcPct val="100000"/>
              </a:lnSpc>
              <a:buNone/>
            </a:pPr>
            <a:r>
              <a:rPr lang="en-US" dirty="0">
                <a:solidFill>
                  <a:srgbClr val="920000"/>
                </a:solidFill>
              </a:rPr>
              <a:t>Communicate with patients, families,  communities, and professionals </a:t>
            </a:r>
            <a:r>
              <a:rPr lang="en-US" dirty="0">
                <a:solidFill>
                  <a:schemeClr val="tx1">
                    <a:lumMod val="50000"/>
                    <a:lumOff val="50000"/>
                  </a:schemeClr>
                </a:solidFill>
              </a:rPr>
              <a:t>in other fields in a responsive and reasonable manner that supports </a:t>
            </a:r>
            <a:r>
              <a:rPr lang="en-US" dirty="0">
                <a:solidFill>
                  <a:srgbClr val="920000"/>
                </a:solidFill>
              </a:rPr>
              <a:t>a team approach </a:t>
            </a:r>
            <a:r>
              <a:rPr lang="en-US" dirty="0">
                <a:solidFill>
                  <a:schemeClr val="tx1">
                    <a:lumMod val="50000"/>
                    <a:lumOff val="50000"/>
                  </a:schemeClr>
                </a:solidFill>
              </a:rPr>
              <a:t>to the promotion and maintenance of health and the prevention and treatment of disease</a:t>
            </a:r>
          </a:p>
          <a:p>
            <a:endParaRPr lang="en-US" dirty="0"/>
          </a:p>
        </p:txBody>
      </p:sp>
      <p:sp>
        <p:nvSpPr>
          <p:cNvPr id="10" name="TextBox 9">
            <a:extLst>
              <a:ext uri="{FF2B5EF4-FFF2-40B4-BE49-F238E27FC236}">
                <a16:creationId xmlns:a16="http://schemas.microsoft.com/office/drawing/2014/main" id="{19F6FB8D-D31B-4CFE-BD85-14E7822B010A}"/>
              </a:ext>
            </a:extLst>
          </p:cNvPr>
          <p:cNvSpPr txBox="1"/>
          <p:nvPr/>
        </p:nvSpPr>
        <p:spPr>
          <a:xfrm>
            <a:off x="8577755" y="5436015"/>
            <a:ext cx="4256690" cy="553998"/>
          </a:xfrm>
          <a:prstGeom prst="rect">
            <a:avLst/>
          </a:prstGeom>
          <a:noFill/>
        </p:spPr>
        <p:txBody>
          <a:bodyPr wrap="square" rtlCol="0">
            <a:spAutoFit/>
          </a:bodyPr>
          <a:lstStyle/>
          <a:p>
            <a:r>
              <a:rPr lang="en-US" sz="1000" dirty="0">
                <a:solidFill>
                  <a:schemeClr val="bg2">
                    <a:lumMod val="50000"/>
                  </a:schemeClr>
                </a:solidFill>
              </a:rPr>
              <a:t>Interprofessional Education Collaborative. (2016). Core competencies for interprofessional collaborative practice: 2016 update. Washington, DC: Interprofessional Education Collaborative.</a:t>
            </a:r>
          </a:p>
        </p:txBody>
      </p:sp>
    </p:spTree>
    <p:extLst>
      <p:ext uri="{BB962C8B-B14F-4D97-AF65-F5344CB8AC3E}">
        <p14:creationId xmlns:p14="http://schemas.microsoft.com/office/powerpoint/2010/main" val="36406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C09E-0840-459D-BD31-5B1C8E512BDA}"/>
              </a:ext>
            </a:extLst>
          </p:cNvPr>
          <p:cNvSpPr>
            <a:spLocks noGrp="1"/>
          </p:cNvSpPr>
          <p:nvPr>
            <p:ph type="title"/>
          </p:nvPr>
        </p:nvSpPr>
        <p:spPr>
          <a:xfrm>
            <a:off x="640080" y="2074363"/>
            <a:ext cx="2752354" cy="2709275"/>
          </a:xfrm>
          <a:prstGeom prst="ellipse">
            <a:avLst/>
          </a:prstGeom>
          <a:solidFill>
            <a:srgbClr val="FFC409"/>
          </a:solidFill>
          <a:ln w="174625" cmpd="thinThick">
            <a:solidFill>
              <a:schemeClr val="accent4">
                <a:lumMod val="60000"/>
                <a:lumOff val="40000"/>
              </a:schemeClr>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Values/Ethics</a:t>
            </a:r>
          </a:p>
        </p:txBody>
      </p:sp>
      <p:pic>
        <p:nvPicPr>
          <p:cNvPr id="35" name="Content Placeholder 3">
            <a:extLst>
              <a:ext uri="{FF2B5EF4-FFF2-40B4-BE49-F238E27FC236}">
                <a16:creationId xmlns:a16="http://schemas.microsoft.com/office/drawing/2014/main" id="{77453455-B8AE-4929-BA66-A5CB44624BA3}"/>
              </a:ext>
            </a:extLst>
          </p:cNvPr>
          <p:cNvPicPr>
            <a:picLocks noGrp="1" noChangeAspect="1"/>
          </p:cNvPicPr>
          <p:nvPr>
            <p:ph idx="1"/>
          </p:nvPr>
        </p:nvPicPr>
        <p:blipFill>
          <a:blip r:embed="rId2"/>
          <a:stretch>
            <a:fillRect/>
          </a:stretch>
        </p:blipFill>
        <p:spPr>
          <a:xfrm>
            <a:off x="3813896" y="725534"/>
            <a:ext cx="7080473" cy="5894494"/>
          </a:xfrm>
          <a:prstGeom prst="rect">
            <a:avLst/>
          </a:prstGeom>
        </p:spPr>
      </p:pic>
      <p:sp>
        <p:nvSpPr>
          <p:cNvPr id="28" name="TextBox 27">
            <a:extLst>
              <a:ext uri="{FF2B5EF4-FFF2-40B4-BE49-F238E27FC236}">
                <a16:creationId xmlns:a16="http://schemas.microsoft.com/office/drawing/2014/main" id="{53536201-4B6C-4E9B-ADA6-9DD603179163}"/>
              </a:ext>
            </a:extLst>
          </p:cNvPr>
          <p:cNvSpPr txBox="1"/>
          <p:nvPr/>
        </p:nvSpPr>
        <p:spPr>
          <a:xfrm>
            <a:off x="0" y="6304002"/>
            <a:ext cx="4256690" cy="553998"/>
          </a:xfrm>
          <a:prstGeom prst="rect">
            <a:avLst/>
          </a:prstGeom>
          <a:noFill/>
        </p:spPr>
        <p:txBody>
          <a:bodyPr wrap="square" rtlCol="0">
            <a:spAutoFit/>
          </a:bodyPr>
          <a:lstStyle/>
          <a:p>
            <a:r>
              <a:rPr lang="en-US" sz="1000" dirty="0">
                <a:solidFill>
                  <a:schemeClr val="bg2">
                    <a:lumMod val="50000"/>
                  </a:schemeClr>
                </a:solidFill>
              </a:rPr>
              <a:t>Interprofessional Education Collaborative. (2016). Core competencies for interprofessional collaborative practice: 2016 update. Washington, DC: Interprofessional Education Collaborative.</a:t>
            </a:r>
          </a:p>
        </p:txBody>
      </p:sp>
    </p:spTree>
    <p:extLst>
      <p:ext uri="{BB962C8B-B14F-4D97-AF65-F5344CB8AC3E}">
        <p14:creationId xmlns:p14="http://schemas.microsoft.com/office/powerpoint/2010/main" val="43307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65CD-6439-426E-BA45-CA3AB537FB75}"/>
              </a:ext>
            </a:extLst>
          </p:cNvPr>
          <p:cNvSpPr>
            <a:spLocks noGrp="1"/>
          </p:cNvSpPr>
          <p:nvPr>
            <p:ph type="title"/>
          </p:nvPr>
        </p:nvSpPr>
        <p:spPr>
          <a:xfrm>
            <a:off x="640080" y="2074363"/>
            <a:ext cx="2752354" cy="2709275"/>
          </a:xfrm>
          <a:prstGeom prst="ellipse">
            <a:avLst/>
          </a:prstGeom>
          <a:solidFill>
            <a:srgbClr val="26E2A3"/>
          </a:solidFill>
          <a:ln w="174625" cmpd="thinThick">
            <a:solidFill>
              <a:srgbClr val="26E2A3"/>
            </a:solidFill>
          </a:ln>
        </p:spPr>
        <p:txBody>
          <a:bodyPr vert="horz" lIns="91440" tIns="45720" rIns="91440" bIns="45720" rtlCol="0" anchor="ctr">
            <a:normAutofit/>
          </a:bodyPr>
          <a:lstStyle/>
          <a:p>
            <a:pPr algn="ctr"/>
            <a:r>
              <a:rPr lang="en-US" sz="2500" kern="1200" spc="-300" dirty="0">
                <a:solidFill>
                  <a:srgbClr val="FFFFFF"/>
                </a:solidFill>
                <a:latin typeface="+mj-lt"/>
                <a:ea typeface="+mj-ea"/>
                <a:cs typeface="+mj-cs"/>
              </a:rPr>
              <a:t>Communication</a:t>
            </a:r>
          </a:p>
        </p:txBody>
      </p:sp>
      <p:pic>
        <p:nvPicPr>
          <p:cNvPr id="4" name="Content Placeholder 3">
            <a:extLst>
              <a:ext uri="{FF2B5EF4-FFF2-40B4-BE49-F238E27FC236}">
                <a16:creationId xmlns:a16="http://schemas.microsoft.com/office/drawing/2014/main" id="{A50D510B-3522-41E0-AC79-A6909550CA1C}"/>
              </a:ext>
            </a:extLst>
          </p:cNvPr>
          <p:cNvPicPr>
            <a:picLocks noGrp="1" noChangeAspect="1"/>
          </p:cNvPicPr>
          <p:nvPr>
            <p:ph idx="1"/>
          </p:nvPr>
        </p:nvPicPr>
        <p:blipFill>
          <a:blip r:embed="rId2"/>
          <a:stretch>
            <a:fillRect/>
          </a:stretch>
        </p:blipFill>
        <p:spPr>
          <a:xfrm>
            <a:off x="3676977" y="578344"/>
            <a:ext cx="7539251" cy="5974856"/>
          </a:xfrm>
          <a:prstGeom prst="rect">
            <a:avLst/>
          </a:prstGeom>
        </p:spPr>
      </p:pic>
      <p:sp>
        <p:nvSpPr>
          <p:cNvPr id="8" name="TextBox 7">
            <a:extLst>
              <a:ext uri="{FF2B5EF4-FFF2-40B4-BE49-F238E27FC236}">
                <a16:creationId xmlns:a16="http://schemas.microsoft.com/office/drawing/2014/main" id="{79429BEF-79D4-4059-AD0D-492F5FA4195C}"/>
              </a:ext>
            </a:extLst>
          </p:cNvPr>
          <p:cNvSpPr txBox="1"/>
          <p:nvPr/>
        </p:nvSpPr>
        <p:spPr>
          <a:xfrm>
            <a:off x="0" y="6304002"/>
            <a:ext cx="4256690" cy="553998"/>
          </a:xfrm>
          <a:prstGeom prst="rect">
            <a:avLst/>
          </a:prstGeom>
          <a:noFill/>
        </p:spPr>
        <p:txBody>
          <a:bodyPr wrap="square" rtlCol="0">
            <a:spAutoFit/>
          </a:bodyPr>
          <a:lstStyle/>
          <a:p>
            <a:r>
              <a:rPr lang="en-US" sz="1000" dirty="0">
                <a:solidFill>
                  <a:schemeClr val="bg2">
                    <a:lumMod val="50000"/>
                  </a:schemeClr>
                </a:solidFill>
              </a:rPr>
              <a:t>Interprofessional Education Collaborative. (2016). Core competencies for interprofessional collaborative practice: 2016 update. Washington, DC: Interprofessional Education Collaborative.</a:t>
            </a:r>
          </a:p>
        </p:txBody>
      </p:sp>
    </p:spTree>
    <p:extLst>
      <p:ext uri="{BB962C8B-B14F-4D97-AF65-F5344CB8AC3E}">
        <p14:creationId xmlns:p14="http://schemas.microsoft.com/office/powerpoint/2010/main" val="380287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1B0E-2586-4E61-9345-FF277E2E025D}"/>
              </a:ext>
            </a:extLst>
          </p:cNvPr>
          <p:cNvSpPr>
            <a:spLocks noGrp="1"/>
          </p:cNvSpPr>
          <p:nvPr>
            <p:ph type="title"/>
          </p:nvPr>
        </p:nvSpPr>
        <p:spPr>
          <a:xfrm>
            <a:off x="640080" y="2074363"/>
            <a:ext cx="2752354" cy="2709275"/>
          </a:xfrm>
          <a:prstGeom prst="ellipse">
            <a:avLst/>
          </a:prstGeom>
          <a:solidFill>
            <a:srgbClr val="15A4D1"/>
          </a:solidFill>
          <a:ln w="174625" cmpd="thinThick">
            <a:solidFill>
              <a:srgbClr val="7ED6F2"/>
            </a:solidFill>
          </a:ln>
        </p:spPr>
        <p:txBody>
          <a:bodyPr vert="horz" lIns="91440" tIns="45720" rIns="91440" bIns="45720" rtlCol="0" anchor="ctr">
            <a:normAutofit/>
          </a:bodyPr>
          <a:lstStyle/>
          <a:p>
            <a:pPr algn="ctr"/>
            <a:r>
              <a:rPr lang="en-US" sz="3000" kern="1200" spc="-150" dirty="0">
                <a:solidFill>
                  <a:srgbClr val="FFFFFF"/>
                </a:solidFill>
                <a:latin typeface="+mj-lt"/>
                <a:ea typeface="+mj-ea"/>
                <a:cs typeface="+mj-cs"/>
              </a:rPr>
              <a:t>Roles/</a:t>
            </a:r>
            <a:br>
              <a:rPr lang="en-US" sz="3000" kern="1200" dirty="0">
                <a:solidFill>
                  <a:srgbClr val="FFFFFF"/>
                </a:solidFill>
                <a:latin typeface="+mj-lt"/>
                <a:ea typeface="+mj-ea"/>
                <a:cs typeface="+mj-cs"/>
              </a:rPr>
            </a:br>
            <a:r>
              <a:rPr lang="en-US" sz="3000" kern="1200" spc="-300" dirty="0">
                <a:solidFill>
                  <a:srgbClr val="FFFFFF"/>
                </a:solidFill>
                <a:latin typeface="+mj-lt"/>
                <a:ea typeface="+mj-ea"/>
                <a:cs typeface="+mj-cs"/>
              </a:rPr>
              <a:t>Responsibilities</a:t>
            </a:r>
          </a:p>
        </p:txBody>
      </p:sp>
      <p:pic>
        <p:nvPicPr>
          <p:cNvPr id="7" name="Content Placeholder 3">
            <a:extLst>
              <a:ext uri="{FF2B5EF4-FFF2-40B4-BE49-F238E27FC236}">
                <a16:creationId xmlns:a16="http://schemas.microsoft.com/office/drawing/2014/main" id="{4041C8F4-D5E9-48A9-8FC8-47A00F80EA18}"/>
              </a:ext>
            </a:extLst>
          </p:cNvPr>
          <p:cNvPicPr>
            <a:picLocks noGrp="1" noChangeAspect="1"/>
          </p:cNvPicPr>
          <p:nvPr>
            <p:ph idx="1"/>
          </p:nvPr>
        </p:nvPicPr>
        <p:blipFill>
          <a:blip r:embed="rId2"/>
          <a:stretch>
            <a:fillRect/>
          </a:stretch>
        </p:blipFill>
        <p:spPr>
          <a:xfrm>
            <a:off x="3680546" y="449105"/>
            <a:ext cx="7520854" cy="6261111"/>
          </a:xfrm>
          <a:prstGeom prst="rect">
            <a:avLst/>
          </a:prstGeom>
        </p:spPr>
      </p:pic>
      <p:sp>
        <p:nvSpPr>
          <p:cNvPr id="8" name="TextBox 7">
            <a:extLst>
              <a:ext uri="{FF2B5EF4-FFF2-40B4-BE49-F238E27FC236}">
                <a16:creationId xmlns:a16="http://schemas.microsoft.com/office/drawing/2014/main" id="{566EF332-DB20-44FC-BD28-F130530FC4B6}"/>
              </a:ext>
            </a:extLst>
          </p:cNvPr>
          <p:cNvSpPr txBox="1"/>
          <p:nvPr/>
        </p:nvSpPr>
        <p:spPr>
          <a:xfrm>
            <a:off x="0" y="6304002"/>
            <a:ext cx="4256690" cy="553998"/>
          </a:xfrm>
          <a:prstGeom prst="rect">
            <a:avLst/>
          </a:prstGeom>
          <a:noFill/>
        </p:spPr>
        <p:txBody>
          <a:bodyPr wrap="square" rtlCol="0">
            <a:spAutoFit/>
          </a:bodyPr>
          <a:lstStyle/>
          <a:p>
            <a:r>
              <a:rPr lang="en-US" sz="1000" dirty="0">
                <a:solidFill>
                  <a:schemeClr val="bg2">
                    <a:lumMod val="50000"/>
                  </a:schemeClr>
                </a:solidFill>
              </a:rPr>
              <a:t>Interprofessional Education Collaborative. (2016). Core competencies for interprofessional collaborative practice: 2016 update. Washington, DC: Interprofessional Education Collaborative.</a:t>
            </a:r>
          </a:p>
        </p:txBody>
      </p:sp>
    </p:spTree>
    <p:extLst>
      <p:ext uri="{BB962C8B-B14F-4D97-AF65-F5344CB8AC3E}">
        <p14:creationId xmlns:p14="http://schemas.microsoft.com/office/powerpoint/2010/main" val="220072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44BF-A918-4EA3-83EC-6EBEE16B2C48}"/>
              </a:ext>
            </a:extLst>
          </p:cNvPr>
          <p:cNvSpPr>
            <a:spLocks noGrp="1"/>
          </p:cNvSpPr>
          <p:nvPr>
            <p:ph type="title"/>
          </p:nvPr>
        </p:nvSpPr>
        <p:spPr>
          <a:xfrm>
            <a:off x="640080" y="2074363"/>
            <a:ext cx="2752354" cy="2709275"/>
          </a:xfrm>
          <a:prstGeom prst="ellipse">
            <a:avLst/>
          </a:prstGeom>
          <a:solidFill>
            <a:srgbClr val="40FE40"/>
          </a:solidFill>
          <a:ln w="174625" cmpd="thinThick">
            <a:solidFill>
              <a:srgbClr val="40FE40"/>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Teams/</a:t>
            </a:r>
            <a:br>
              <a:rPr lang="en-US" sz="2600" kern="1200">
                <a:solidFill>
                  <a:srgbClr val="FFFFFF"/>
                </a:solidFill>
                <a:latin typeface="+mj-lt"/>
                <a:ea typeface="+mj-ea"/>
                <a:cs typeface="+mj-cs"/>
              </a:rPr>
            </a:br>
            <a:r>
              <a:rPr lang="en-US" sz="2600" kern="1200">
                <a:solidFill>
                  <a:srgbClr val="FFFFFF"/>
                </a:solidFill>
                <a:latin typeface="+mj-lt"/>
                <a:ea typeface="+mj-ea"/>
                <a:cs typeface="+mj-cs"/>
              </a:rPr>
              <a:t>Teamwork</a:t>
            </a:r>
          </a:p>
        </p:txBody>
      </p:sp>
      <p:pic>
        <p:nvPicPr>
          <p:cNvPr id="4" name="Content Placeholder 3" descr="A screenshot of a cell phone&#10;&#10;Description generated with very high confidence">
            <a:extLst>
              <a:ext uri="{FF2B5EF4-FFF2-40B4-BE49-F238E27FC236}">
                <a16:creationId xmlns:a16="http://schemas.microsoft.com/office/drawing/2014/main" id="{F1676EAB-E7B0-49FF-A661-5AED765D8FD3}"/>
              </a:ext>
            </a:extLst>
          </p:cNvPr>
          <p:cNvPicPr>
            <a:picLocks noGrp="1" noChangeAspect="1"/>
          </p:cNvPicPr>
          <p:nvPr>
            <p:ph idx="1"/>
          </p:nvPr>
        </p:nvPicPr>
        <p:blipFill>
          <a:blip r:embed="rId2"/>
          <a:stretch>
            <a:fillRect/>
          </a:stretch>
        </p:blipFill>
        <p:spPr>
          <a:xfrm>
            <a:off x="3710773" y="261831"/>
            <a:ext cx="7677984" cy="6334338"/>
          </a:xfrm>
          <a:prstGeom prst="rect">
            <a:avLst/>
          </a:prstGeom>
        </p:spPr>
      </p:pic>
      <p:sp>
        <p:nvSpPr>
          <p:cNvPr id="10" name="TextBox 9">
            <a:extLst>
              <a:ext uri="{FF2B5EF4-FFF2-40B4-BE49-F238E27FC236}">
                <a16:creationId xmlns:a16="http://schemas.microsoft.com/office/drawing/2014/main" id="{1C9BF18A-292E-4C70-8D03-F3FF02B3FE5A}"/>
              </a:ext>
            </a:extLst>
          </p:cNvPr>
          <p:cNvSpPr txBox="1"/>
          <p:nvPr/>
        </p:nvSpPr>
        <p:spPr>
          <a:xfrm>
            <a:off x="0" y="6304002"/>
            <a:ext cx="4256690" cy="553998"/>
          </a:xfrm>
          <a:prstGeom prst="rect">
            <a:avLst/>
          </a:prstGeom>
          <a:noFill/>
        </p:spPr>
        <p:txBody>
          <a:bodyPr wrap="square" rtlCol="0">
            <a:spAutoFit/>
          </a:bodyPr>
          <a:lstStyle/>
          <a:p>
            <a:r>
              <a:rPr lang="en-US" sz="1000" dirty="0">
                <a:solidFill>
                  <a:schemeClr val="bg2">
                    <a:lumMod val="50000"/>
                  </a:schemeClr>
                </a:solidFill>
              </a:rPr>
              <a:t>Interprofessional Education Collaborative. (2016). Core competencies for interprofessional collaborative practice: 2016 update. Washington, DC: Interprofessional Education Collaborative.</a:t>
            </a:r>
          </a:p>
        </p:txBody>
      </p:sp>
    </p:spTree>
    <p:extLst>
      <p:ext uri="{BB962C8B-B14F-4D97-AF65-F5344CB8AC3E}">
        <p14:creationId xmlns:p14="http://schemas.microsoft.com/office/powerpoint/2010/main" val="351659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E88E-BD98-42F3-871C-06CEAFF3EB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6B1BD9-6111-41B3-A516-56FEFF4700C9}"/>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00C3D94F-64B2-44ED-9829-EC9ACAC124EC}"/>
              </a:ext>
            </a:extLst>
          </p:cNvPr>
          <p:cNvGraphicFramePr>
            <a:graphicFrameLocks noGrp="1"/>
          </p:cNvGraphicFramePr>
          <p:nvPr>
            <p:extLst>
              <p:ext uri="{D42A27DB-BD31-4B8C-83A1-F6EECF244321}">
                <p14:modId xmlns:p14="http://schemas.microsoft.com/office/powerpoint/2010/main" val="3643998052"/>
              </p:ext>
            </p:extLst>
          </p:nvPr>
        </p:nvGraphicFramePr>
        <p:xfrm>
          <a:off x="304800" y="1558648"/>
          <a:ext cx="11582400" cy="5004821"/>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3386517162"/>
                    </a:ext>
                  </a:extLst>
                </a:gridCol>
                <a:gridCol w="5791200">
                  <a:extLst>
                    <a:ext uri="{9D8B030D-6E8A-4147-A177-3AD203B41FA5}">
                      <a16:colId xmlns:a16="http://schemas.microsoft.com/office/drawing/2014/main" val="3140131163"/>
                    </a:ext>
                  </a:extLst>
                </a:gridCol>
              </a:tblGrid>
              <a:tr h="590677">
                <a:tc gridSpan="2">
                  <a:txBody>
                    <a:bodyPr/>
                    <a:lstStyle/>
                    <a:p>
                      <a:pPr algn="ctr"/>
                      <a:endParaRPr lang="en-US" sz="800" dirty="0"/>
                    </a:p>
                    <a:p>
                      <a:pPr algn="ctr"/>
                      <a:r>
                        <a:rPr lang="en-US" dirty="0"/>
                        <a:t>NATIONAL COLLEGE ACCREDITATION STANDARDS</a:t>
                      </a:r>
                    </a:p>
                    <a:p>
                      <a:pPr algn="ctr"/>
                      <a:endParaRPr lang="en-US" sz="800" dirty="0"/>
                    </a:p>
                  </a:txBody>
                  <a:tcPr anchor="ctr">
                    <a:solidFill>
                      <a:srgbClr val="820000"/>
                    </a:solidFill>
                  </a:tcPr>
                </a:tc>
                <a:tc hMerge="1">
                  <a:txBody>
                    <a:bodyPr/>
                    <a:lstStyle/>
                    <a:p>
                      <a:endParaRPr lang="en-US" dirty="0"/>
                    </a:p>
                  </a:txBody>
                  <a:tcPr/>
                </a:tc>
                <a:extLst>
                  <a:ext uri="{0D108BD9-81ED-4DB2-BD59-A6C34878D82A}">
                    <a16:rowId xmlns:a16="http://schemas.microsoft.com/office/drawing/2014/main" val="1402889107"/>
                  </a:ext>
                </a:extLst>
              </a:tr>
              <a:tr h="1168509">
                <a:tc>
                  <a:txBody>
                    <a:bodyPr/>
                    <a:lstStyle/>
                    <a:p>
                      <a:pPr algn="ctr"/>
                      <a:r>
                        <a:rPr lang="en-US" sz="1600" b="1" i="0" u="none" strike="noStrike" kern="1200" baseline="0" dirty="0">
                          <a:solidFill>
                            <a:schemeClr val="dk1"/>
                          </a:solidFill>
                          <a:latin typeface="+mn-lt"/>
                          <a:ea typeface="+mn-ea"/>
                          <a:cs typeface="+mn-cs"/>
                        </a:rPr>
                        <a:t>Medical School</a:t>
                      </a:r>
                      <a:endParaRPr lang="en-US" sz="1600" b="0" i="0" u="none" strike="noStrike" kern="1200" baseline="0" dirty="0">
                        <a:solidFill>
                          <a:schemeClr val="dk1"/>
                        </a:solidFill>
                        <a:latin typeface="+mn-lt"/>
                        <a:ea typeface="+mn-ea"/>
                        <a:cs typeface="+mn-cs"/>
                      </a:endParaRPr>
                    </a:p>
                    <a:p>
                      <a:pPr algn="ctr"/>
                      <a:r>
                        <a:rPr lang="en-US" sz="1600" b="0" i="0" u="none" strike="noStrike" kern="1200" baseline="0" dirty="0">
                          <a:solidFill>
                            <a:schemeClr val="dk1"/>
                          </a:solidFill>
                          <a:latin typeface="+mn-lt"/>
                          <a:ea typeface="+mn-ea"/>
                          <a:cs typeface="+mn-cs"/>
                        </a:rPr>
                        <a:t>Liaison Committee on Medical Education (</a:t>
                      </a:r>
                      <a:r>
                        <a:rPr lang="en-US" sz="1600" b="1" i="0" u="none" strike="noStrike" kern="1200" baseline="0" dirty="0">
                          <a:solidFill>
                            <a:schemeClr val="dk1"/>
                          </a:solidFill>
                          <a:latin typeface="+mn-lt"/>
                          <a:ea typeface="+mn-ea"/>
                          <a:cs typeface="+mn-cs"/>
                        </a:rPr>
                        <a:t>LCME</a:t>
                      </a:r>
                      <a:r>
                        <a:rPr lang="en-US" sz="1600" b="0" i="0" u="none" strike="noStrike" kern="1200" baseline="0" dirty="0">
                          <a:solidFill>
                            <a:schemeClr val="dk1"/>
                          </a:solidFill>
                          <a:latin typeface="+mn-lt"/>
                          <a:ea typeface="+mn-ea"/>
                          <a:cs typeface="+mn-cs"/>
                        </a:rPr>
                        <a:t>) Standards for Accreditation of Medical Education Programs Leading to the MD Degree 	</a:t>
                      </a:r>
                    </a:p>
                  </a:txBody>
                  <a:tcPr>
                    <a:solidFill>
                      <a:schemeClr val="bg1">
                        <a:lumMod val="85000"/>
                      </a:schemeClr>
                    </a:solidFill>
                  </a:tcPr>
                </a:tc>
                <a:tc>
                  <a:txBody>
                    <a:bodyPr/>
                    <a:lstStyle/>
                    <a:p>
                      <a:pPr algn="ctr"/>
                      <a:r>
                        <a:rPr lang="en-US" sz="1600" b="1" i="0" u="none" strike="noStrike" kern="1200" baseline="0" dirty="0">
                          <a:solidFill>
                            <a:schemeClr val="dk1"/>
                          </a:solidFill>
                          <a:latin typeface="+mn-lt"/>
                          <a:ea typeface="+mn-ea"/>
                          <a:cs typeface="+mn-cs"/>
                        </a:rPr>
                        <a:t>Pharmacy School</a:t>
                      </a:r>
                    </a:p>
                    <a:p>
                      <a:pPr algn="ctr"/>
                      <a:r>
                        <a:rPr lang="en-US" sz="1600" b="0" i="0" u="none" strike="noStrike" kern="1200" baseline="0" dirty="0">
                          <a:solidFill>
                            <a:schemeClr val="dk1"/>
                          </a:solidFill>
                          <a:latin typeface="+mn-lt"/>
                          <a:ea typeface="+mn-ea"/>
                          <a:cs typeface="+mn-cs"/>
                        </a:rPr>
                        <a:t>Accreditation Council for Pharmacy Education (</a:t>
                      </a:r>
                      <a:r>
                        <a:rPr lang="en-US" sz="1600" b="1" i="0" u="none" strike="noStrike" kern="1200" baseline="0" dirty="0">
                          <a:solidFill>
                            <a:schemeClr val="dk1"/>
                          </a:solidFill>
                          <a:latin typeface="+mn-lt"/>
                          <a:ea typeface="+mn-ea"/>
                          <a:cs typeface="+mn-cs"/>
                        </a:rPr>
                        <a:t>ACPE</a:t>
                      </a:r>
                      <a:r>
                        <a:rPr lang="en-US" sz="1600" b="0" i="0" u="none" strike="noStrike" kern="1200" baseline="0" dirty="0">
                          <a:solidFill>
                            <a:schemeClr val="dk1"/>
                          </a:solidFill>
                          <a:latin typeface="+mn-lt"/>
                          <a:ea typeface="+mn-ea"/>
                          <a:cs typeface="+mn-cs"/>
                        </a:rPr>
                        <a:t>) </a:t>
                      </a:r>
                    </a:p>
                    <a:p>
                      <a:pPr algn="ctr"/>
                      <a:r>
                        <a:rPr lang="en-US" sz="1600" b="0" i="0" u="none" strike="noStrike" kern="1200" baseline="0" dirty="0">
                          <a:solidFill>
                            <a:schemeClr val="dk1"/>
                          </a:solidFill>
                          <a:latin typeface="+mn-lt"/>
                          <a:ea typeface="+mn-ea"/>
                          <a:cs typeface="+mn-cs"/>
                        </a:rPr>
                        <a:t>Accreditation Standards and Key Elements for the Professional Program in Pharmacy Leading to the Doctor of Pharmacy Degree 	</a:t>
                      </a:r>
                    </a:p>
                  </a:txBody>
                  <a:tcPr>
                    <a:solidFill>
                      <a:schemeClr val="bg2">
                        <a:lumMod val="90000"/>
                      </a:schemeClr>
                    </a:solidFill>
                  </a:tcPr>
                </a:tc>
                <a:extLst>
                  <a:ext uri="{0D108BD9-81ED-4DB2-BD59-A6C34878D82A}">
                    <a16:rowId xmlns:a16="http://schemas.microsoft.com/office/drawing/2014/main" val="3916940438"/>
                  </a:ext>
                </a:extLst>
              </a:tr>
              <a:tr h="3226712">
                <a:tc>
                  <a:txBody>
                    <a:bodyPr/>
                    <a:lstStyle/>
                    <a:p>
                      <a:r>
                        <a:rPr lang="en-US" sz="1600" b="1" i="0" u="none" strike="noStrike" kern="1200" baseline="0" dirty="0">
                          <a:solidFill>
                            <a:schemeClr val="dk1"/>
                          </a:solidFill>
                          <a:latin typeface="+mn-lt"/>
                          <a:ea typeface="+mn-ea"/>
                          <a:cs typeface="+mn-cs"/>
                        </a:rPr>
                        <a:t>7.9 Interprofessional Collaborative Skills </a:t>
                      </a:r>
                    </a:p>
                    <a:p>
                      <a:endParaRPr lang="en-US" sz="8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The faculty of a medical school ensure that the core curriculum of the medical education program prepares medical students to </a:t>
                      </a:r>
                      <a:r>
                        <a:rPr lang="en-US" sz="1600" b="1" i="0" u="none" strike="noStrike" kern="1200" baseline="0" dirty="0">
                          <a:solidFill>
                            <a:schemeClr val="dk1"/>
                          </a:solidFill>
                          <a:latin typeface="+mn-lt"/>
                          <a:ea typeface="+mn-ea"/>
                          <a:cs typeface="+mn-cs"/>
                        </a:rPr>
                        <a:t>function collaboratively</a:t>
                      </a:r>
                      <a:r>
                        <a:rPr lang="en-US" sz="1600" b="0" i="0" u="none" strike="noStrike" kern="1200" baseline="0" dirty="0">
                          <a:solidFill>
                            <a:schemeClr val="dk1"/>
                          </a:solidFill>
                          <a:latin typeface="+mn-lt"/>
                          <a:ea typeface="+mn-ea"/>
                          <a:cs typeface="+mn-cs"/>
                        </a:rPr>
                        <a:t> on health care teams that include health professionals from other disciplines as they provide coordinated services to patients. These curricular experiences include </a:t>
                      </a:r>
                      <a:r>
                        <a:rPr lang="en-US" sz="1600" b="1" i="0" u="none" strike="noStrike" kern="1200" baseline="0" dirty="0">
                          <a:solidFill>
                            <a:schemeClr val="dk1"/>
                          </a:solidFill>
                          <a:latin typeface="+mn-lt"/>
                          <a:ea typeface="+mn-ea"/>
                          <a:cs typeface="+mn-cs"/>
                        </a:rPr>
                        <a:t>practitioners and/or students from the other health professions</a:t>
                      </a:r>
                      <a:r>
                        <a:rPr lang="en-US" sz="1600" b="0" i="0" u="none" strike="noStrike" kern="1200" baseline="0" dirty="0">
                          <a:solidFill>
                            <a:schemeClr val="dk1"/>
                          </a:solidFill>
                          <a:latin typeface="+mn-lt"/>
                          <a:ea typeface="+mn-ea"/>
                          <a:cs typeface="+mn-cs"/>
                        </a:rPr>
                        <a:t>. 	</a:t>
                      </a:r>
                    </a:p>
                  </a:txBody>
                  <a:tcPr>
                    <a:solidFill>
                      <a:schemeClr val="bg1">
                        <a:lumMod val="85000"/>
                      </a:schemeClr>
                    </a:solidFill>
                  </a:tcPr>
                </a:tc>
                <a:tc>
                  <a:txBody>
                    <a:bodyPr/>
                    <a:lstStyle/>
                    <a:p>
                      <a:r>
                        <a:rPr lang="en-US" sz="1600" b="1" i="0" u="none" strike="noStrike" kern="1200" baseline="0" dirty="0">
                          <a:solidFill>
                            <a:schemeClr val="dk1"/>
                          </a:solidFill>
                          <a:latin typeface="+mn-lt"/>
                          <a:ea typeface="+mn-ea"/>
                          <a:cs typeface="+mn-cs"/>
                        </a:rPr>
                        <a:t>Standard 11: Interprofessional Education</a:t>
                      </a:r>
                    </a:p>
                    <a:p>
                      <a:endParaRPr lang="en-US" sz="800" b="1"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The curriculum prepares all students to provide entry-level, patient-centered care in a variety of practice settings as a </a:t>
                      </a:r>
                      <a:r>
                        <a:rPr lang="en-US" sz="1600" b="1" i="0" u="none" strike="noStrike" kern="1200" baseline="0" dirty="0">
                          <a:solidFill>
                            <a:schemeClr val="dk1"/>
                          </a:solidFill>
                          <a:latin typeface="+mn-lt"/>
                          <a:ea typeface="+mn-ea"/>
                          <a:cs typeface="+mn-cs"/>
                        </a:rPr>
                        <a:t>contributing member</a:t>
                      </a:r>
                      <a:r>
                        <a:rPr lang="en-US" sz="1600" b="0" i="0" u="none" strike="noStrike" kern="1200" baseline="0" dirty="0">
                          <a:solidFill>
                            <a:schemeClr val="dk1"/>
                          </a:solidFill>
                          <a:latin typeface="+mn-lt"/>
                          <a:ea typeface="+mn-ea"/>
                          <a:cs typeface="+mn-cs"/>
                        </a:rPr>
                        <a:t> of an interprofessional team. In the aggregate, team exposure includes </a:t>
                      </a:r>
                      <a:r>
                        <a:rPr lang="en-US" sz="1600" b="1" i="0" u="none" strike="noStrike" kern="1200" baseline="0" dirty="0">
                          <a:solidFill>
                            <a:schemeClr val="dk1"/>
                          </a:solidFill>
                          <a:latin typeface="+mn-lt"/>
                          <a:ea typeface="+mn-ea"/>
                          <a:cs typeface="+mn-cs"/>
                        </a:rPr>
                        <a:t>prescribers</a:t>
                      </a:r>
                      <a:r>
                        <a:rPr lang="en-US" sz="1600" b="0" i="0" u="none" strike="noStrike" kern="1200" baseline="0" dirty="0">
                          <a:solidFill>
                            <a:schemeClr val="dk1"/>
                          </a:solidFill>
                          <a:latin typeface="+mn-lt"/>
                          <a:ea typeface="+mn-ea"/>
                          <a:cs typeface="+mn-cs"/>
                        </a:rPr>
                        <a:t> as well as </a:t>
                      </a:r>
                      <a:r>
                        <a:rPr lang="en-US" sz="1600" b="1" i="0" u="none" strike="noStrike" kern="1200" baseline="0" dirty="0">
                          <a:solidFill>
                            <a:schemeClr val="dk1"/>
                          </a:solidFill>
                          <a:latin typeface="+mn-lt"/>
                          <a:ea typeface="+mn-ea"/>
                          <a:cs typeface="+mn-cs"/>
                        </a:rPr>
                        <a:t>other healthcare professionals</a:t>
                      </a:r>
                      <a:r>
                        <a:rPr lang="en-US" sz="1600" b="0" i="0" u="none" strike="noStrike" kern="1200" baseline="0" dirty="0">
                          <a:solidFill>
                            <a:schemeClr val="dk1"/>
                          </a:solidFill>
                          <a:latin typeface="+mn-lt"/>
                          <a:ea typeface="+mn-ea"/>
                          <a:cs typeface="+mn-cs"/>
                        </a:rPr>
                        <a:t>.</a:t>
                      </a:r>
                      <a:r>
                        <a:rPr lang="en-US" sz="1600" b="1" i="0" u="none" strike="noStrike" kern="1200" baseline="0" dirty="0">
                          <a:solidFill>
                            <a:schemeClr val="dk1"/>
                          </a:solidFill>
                          <a:latin typeface="+mn-lt"/>
                          <a:ea typeface="+mn-ea"/>
                          <a:cs typeface="+mn-cs"/>
                        </a:rPr>
                        <a:t> </a:t>
                      </a:r>
                    </a:p>
                    <a:p>
                      <a:endParaRPr lang="en-US" sz="8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The ACPE Board provides further interpretation of its intention of prescribers and student prescribers to be included in both the </a:t>
                      </a:r>
                      <a:r>
                        <a:rPr lang="en-US" sz="1600" b="1" i="0" u="none" strike="noStrike" kern="1200" baseline="0" dirty="0">
                          <a:solidFill>
                            <a:schemeClr val="dk1"/>
                          </a:solidFill>
                          <a:latin typeface="+mn-lt"/>
                          <a:ea typeface="+mn-ea"/>
                          <a:cs typeface="+mn-cs"/>
                        </a:rPr>
                        <a:t>didactic</a:t>
                      </a:r>
                      <a:r>
                        <a:rPr lang="en-US" sz="1600" b="0" i="0" u="none" strike="noStrike" kern="1200" baseline="0" dirty="0">
                          <a:solidFill>
                            <a:schemeClr val="dk1"/>
                          </a:solidFill>
                          <a:latin typeface="+mn-lt"/>
                          <a:ea typeface="+mn-ea"/>
                          <a:cs typeface="+mn-cs"/>
                        </a:rPr>
                        <a:t> and </a:t>
                      </a:r>
                      <a:r>
                        <a:rPr lang="en-US" sz="1600" b="1" i="0" u="none" strike="noStrike" kern="1200" baseline="0" dirty="0">
                          <a:solidFill>
                            <a:schemeClr val="dk1"/>
                          </a:solidFill>
                          <a:latin typeface="+mn-lt"/>
                          <a:ea typeface="+mn-ea"/>
                          <a:cs typeface="+mn-cs"/>
                        </a:rPr>
                        <a:t>experiential</a:t>
                      </a:r>
                      <a:r>
                        <a:rPr lang="en-US" sz="1600" b="0" i="0" u="none" strike="noStrike" kern="1200" baseline="0" dirty="0">
                          <a:solidFill>
                            <a:schemeClr val="dk1"/>
                          </a:solidFill>
                          <a:latin typeface="+mn-lt"/>
                          <a:ea typeface="+mn-ea"/>
                          <a:cs typeface="+mn-cs"/>
                        </a:rPr>
                        <a:t> components of the curriculum; and that </a:t>
                      </a:r>
                      <a:r>
                        <a:rPr lang="en-US" sz="1600" b="1" i="0" u="none" strike="noStrike" kern="1200" baseline="0" dirty="0">
                          <a:solidFill>
                            <a:srgbClr val="920000"/>
                          </a:solidFill>
                          <a:latin typeface="+mn-lt"/>
                          <a:ea typeface="+mn-ea"/>
                          <a:cs typeface="+mn-cs"/>
                        </a:rPr>
                        <a:t>physicians and their students</a:t>
                      </a:r>
                      <a:r>
                        <a:rPr lang="en-US" sz="1600" b="0" i="0" u="none" strike="noStrike" kern="1200" baseline="0" dirty="0">
                          <a:solidFill>
                            <a:srgbClr val="920000"/>
                          </a:solidFill>
                          <a:latin typeface="+mn-lt"/>
                          <a:ea typeface="+mn-ea"/>
                          <a:cs typeface="+mn-cs"/>
                        </a:rPr>
                        <a:t> </a:t>
                      </a:r>
                      <a:r>
                        <a:rPr lang="en-US" sz="1600" b="0" i="0" u="none" strike="noStrike" kern="1200" baseline="0" dirty="0">
                          <a:solidFill>
                            <a:schemeClr val="dk1"/>
                          </a:solidFill>
                          <a:latin typeface="+mn-lt"/>
                          <a:ea typeface="+mn-ea"/>
                          <a:cs typeface="+mn-cs"/>
                        </a:rPr>
                        <a:t>are to be included in the mix of prescribers and their students. 	</a:t>
                      </a:r>
                      <a:endParaRPr lang="en-US" sz="1600" dirty="0"/>
                    </a:p>
                  </a:txBody>
                  <a:tcPr>
                    <a:solidFill>
                      <a:schemeClr val="bg2">
                        <a:lumMod val="90000"/>
                      </a:schemeClr>
                    </a:solidFill>
                  </a:tcPr>
                </a:tc>
                <a:extLst>
                  <a:ext uri="{0D108BD9-81ED-4DB2-BD59-A6C34878D82A}">
                    <a16:rowId xmlns:a16="http://schemas.microsoft.com/office/drawing/2014/main" val="953715492"/>
                  </a:ext>
                </a:extLst>
              </a:tr>
            </a:tbl>
          </a:graphicData>
        </a:graphic>
      </p:graphicFrame>
    </p:spTree>
    <p:extLst>
      <p:ext uri="{BB962C8B-B14F-4D97-AF65-F5344CB8AC3E}">
        <p14:creationId xmlns:p14="http://schemas.microsoft.com/office/powerpoint/2010/main" val="119846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8C27-F277-49A9-B351-E0119DE0C9EC}"/>
              </a:ext>
            </a:extLst>
          </p:cNvPr>
          <p:cNvSpPr>
            <a:spLocks noGrp="1"/>
          </p:cNvSpPr>
          <p:nvPr>
            <p:ph type="title"/>
          </p:nvPr>
        </p:nvSpPr>
        <p:spPr/>
        <p:txBody>
          <a:bodyPr/>
          <a:lstStyle/>
          <a:p>
            <a:r>
              <a:rPr lang="en-US" dirty="0"/>
              <a:t>Medical Education IPE EPAs</a:t>
            </a:r>
          </a:p>
        </p:txBody>
      </p:sp>
      <p:sp>
        <p:nvSpPr>
          <p:cNvPr id="3" name="Content Placeholder 2">
            <a:extLst>
              <a:ext uri="{FF2B5EF4-FFF2-40B4-BE49-F238E27FC236}">
                <a16:creationId xmlns:a16="http://schemas.microsoft.com/office/drawing/2014/main" id="{AF192390-B990-46B8-AB52-325B61539FDB}"/>
              </a:ext>
            </a:extLst>
          </p:cNvPr>
          <p:cNvSpPr>
            <a:spLocks noGrp="1"/>
          </p:cNvSpPr>
          <p:nvPr>
            <p:ph idx="1"/>
          </p:nvPr>
        </p:nvSpPr>
        <p:spPr>
          <a:xfrm>
            <a:off x="838200" y="1825624"/>
            <a:ext cx="10477500" cy="4422775"/>
          </a:xfrm>
        </p:spPr>
        <p:txBody>
          <a:bodyPr/>
          <a:lstStyle/>
          <a:p>
            <a:endParaRPr lang="en-US" dirty="0"/>
          </a:p>
        </p:txBody>
      </p:sp>
      <p:pic>
        <p:nvPicPr>
          <p:cNvPr id="4" name="Picture 3">
            <a:extLst>
              <a:ext uri="{FF2B5EF4-FFF2-40B4-BE49-F238E27FC236}">
                <a16:creationId xmlns:a16="http://schemas.microsoft.com/office/drawing/2014/main" id="{3CC5C78E-0337-40C6-A99F-8EF74B29895E}"/>
              </a:ext>
            </a:extLst>
          </p:cNvPr>
          <p:cNvPicPr>
            <a:picLocks noChangeAspect="1"/>
          </p:cNvPicPr>
          <p:nvPr/>
        </p:nvPicPr>
        <p:blipFill>
          <a:blip r:embed="rId2"/>
          <a:stretch>
            <a:fillRect/>
          </a:stretch>
        </p:blipFill>
        <p:spPr>
          <a:xfrm>
            <a:off x="1993607" y="1458674"/>
            <a:ext cx="7480885" cy="5399326"/>
          </a:xfrm>
          <a:prstGeom prst="rect">
            <a:avLst/>
          </a:prstGeom>
        </p:spPr>
      </p:pic>
      <p:sp>
        <p:nvSpPr>
          <p:cNvPr id="5" name="TextBox 4">
            <a:extLst>
              <a:ext uri="{FF2B5EF4-FFF2-40B4-BE49-F238E27FC236}">
                <a16:creationId xmlns:a16="http://schemas.microsoft.com/office/drawing/2014/main" id="{04B2647C-702D-442B-873C-92FE0F47AB2C}"/>
              </a:ext>
            </a:extLst>
          </p:cNvPr>
          <p:cNvSpPr txBox="1"/>
          <p:nvPr/>
        </p:nvSpPr>
        <p:spPr>
          <a:xfrm>
            <a:off x="10198393" y="5688449"/>
            <a:ext cx="1981200" cy="1169551"/>
          </a:xfrm>
          <a:prstGeom prst="rect">
            <a:avLst/>
          </a:prstGeom>
          <a:noFill/>
        </p:spPr>
        <p:txBody>
          <a:bodyPr wrap="square" rtlCol="0">
            <a:spAutoFit/>
          </a:bodyPr>
          <a:lstStyle/>
          <a:p>
            <a:r>
              <a:rPr lang="en-US" sz="1000" dirty="0" err="1">
                <a:solidFill>
                  <a:schemeClr val="bg1">
                    <a:lumMod val="50000"/>
                  </a:schemeClr>
                </a:solidFill>
              </a:rPr>
              <a:t>Obeso</a:t>
            </a:r>
            <a:r>
              <a:rPr lang="en-US" sz="1000" dirty="0">
                <a:solidFill>
                  <a:schemeClr val="bg1">
                    <a:lumMod val="50000"/>
                  </a:schemeClr>
                </a:solidFill>
              </a:rPr>
              <a:t> </a:t>
            </a:r>
            <a:r>
              <a:rPr lang="en-US" sz="1000" dirty="0" err="1">
                <a:solidFill>
                  <a:schemeClr val="bg1">
                    <a:lumMod val="50000"/>
                  </a:schemeClr>
                </a:solidFill>
              </a:rPr>
              <a:t>V,et</a:t>
            </a:r>
            <a:r>
              <a:rPr lang="en-US" sz="1000" dirty="0">
                <a:solidFill>
                  <a:schemeClr val="bg1">
                    <a:lumMod val="50000"/>
                  </a:schemeClr>
                </a:solidFill>
              </a:rPr>
              <a:t> al.  Core EPAs for Entering Residency Pilot Program. Toolkits for the 13 Core </a:t>
            </a:r>
            <a:r>
              <a:rPr lang="en-US" sz="1000" dirty="0" err="1">
                <a:solidFill>
                  <a:schemeClr val="bg1">
                    <a:lumMod val="50000"/>
                  </a:schemeClr>
                </a:solidFill>
              </a:rPr>
              <a:t>Entrustable</a:t>
            </a:r>
            <a:r>
              <a:rPr lang="en-US" sz="1000" dirty="0">
                <a:solidFill>
                  <a:schemeClr val="bg1">
                    <a:lumMod val="50000"/>
                  </a:schemeClr>
                </a:solidFill>
              </a:rPr>
              <a:t> Professional Activities for Entering Residency. Washington, DC: Association of American Medical Colleges; 2017.</a:t>
            </a:r>
          </a:p>
        </p:txBody>
      </p:sp>
    </p:spTree>
    <p:extLst>
      <p:ext uri="{BB962C8B-B14F-4D97-AF65-F5344CB8AC3E}">
        <p14:creationId xmlns:p14="http://schemas.microsoft.com/office/powerpoint/2010/main" val="350673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44A7-8587-424E-990E-FB4F1B58FD9F}"/>
              </a:ext>
            </a:extLst>
          </p:cNvPr>
          <p:cNvSpPr>
            <a:spLocks noGrp="1"/>
          </p:cNvSpPr>
          <p:nvPr>
            <p:ph type="title"/>
          </p:nvPr>
        </p:nvSpPr>
        <p:spPr/>
        <p:txBody>
          <a:bodyPr/>
          <a:lstStyle/>
          <a:p>
            <a:r>
              <a:rPr lang="en-US" dirty="0"/>
              <a:t>Pharmacy Education IPE EPAs</a:t>
            </a:r>
          </a:p>
        </p:txBody>
      </p:sp>
      <p:sp>
        <p:nvSpPr>
          <p:cNvPr id="3" name="Content Placeholder 2">
            <a:extLst>
              <a:ext uri="{FF2B5EF4-FFF2-40B4-BE49-F238E27FC236}">
                <a16:creationId xmlns:a16="http://schemas.microsoft.com/office/drawing/2014/main" id="{2ECDFF0B-E66C-4312-B56D-48E31B28674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6830B211-66A9-4076-B9DC-4BE0682F999C}"/>
              </a:ext>
            </a:extLst>
          </p:cNvPr>
          <p:cNvSpPr/>
          <p:nvPr/>
        </p:nvSpPr>
        <p:spPr>
          <a:xfrm>
            <a:off x="8410117" y="6536824"/>
            <a:ext cx="3942305" cy="251629"/>
          </a:xfrm>
          <a:prstGeom prst="rect">
            <a:avLst/>
          </a:prstGeom>
        </p:spPr>
        <p:txBody>
          <a:bodyPr wrap="square">
            <a:spAutoFit/>
          </a:bodyPr>
          <a:lstStyle/>
          <a:p>
            <a:r>
              <a:rPr lang="en-US" sz="1000" dirty="0">
                <a:solidFill>
                  <a:schemeClr val="tx1">
                    <a:lumMod val="65000"/>
                    <a:lumOff val="35000"/>
                  </a:schemeClr>
                </a:solidFill>
                <a:latin typeface="AdvPSAD32"/>
              </a:rPr>
              <a:t>American Journal of Pharmaceutical Education </a:t>
            </a:r>
            <a:r>
              <a:rPr lang="en-US" sz="1000" dirty="0">
                <a:solidFill>
                  <a:schemeClr val="tx1">
                    <a:lumMod val="65000"/>
                    <a:lumOff val="35000"/>
                  </a:schemeClr>
                </a:solidFill>
                <a:latin typeface="AdvPSAD31"/>
              </a:rPr>
              <a:t>2017; 81 (1) Article S2.</a:t>
            </a:r>
            <a:endParaRPr lang="en-US" sz="1000" dirty="0">
              <a:solidFill>
                <a:schemeClr val="tx1">
                  <a:lumMod val="65000"/>
                  <a:lumOff val="35000"/>
                </a:schemeClr>
              </a:solidFill>
            </a:endParaRPr>
          </a:p>
        </p:txBody>
      </p:sp>
      <p:grpSp>
        <p:nvGrpSpPr>
          <p:cNvPr id="5" name="Group 4">
            <a:extLst>
              <a:ext uri="{FF2B5EF4-FFF2-40B4-BE49-F238E27FC236}">
                <a16:creationId xmlns:a16="http://schemas.microsoft.com/office/drawing/2014/main" id="{D5DE23A4-E75B-4AAA-A301-338D0946F24D}"/>
              </a:ext>
            </a:extLst>
          </p:cNvPr>
          <p:cNvGrpSpPr/>
          <p:nvPr/>
        </p:nvGrpSpPr>
        <p:grpSpPr>
          <a:xfrm>
            <a:off x="1411704" y="1908775"/>
            <a:ext cx="10026317" cy="3911624"/>
            <a:chOff x="1411704" y="1908775"/>
            <a:chExt cx="10026317" cy="3911624"/>
          </a:xfrm>
        </p:grpSpPr>
        <p:pic>
          <p:nvPicPr>
            <p:cNvPr id="6" name="Picture 5">
              <a:extLst>
                <a:ext uri="{FF2B5EF4-FFF2-40B4-BE49-F238E27FC236}">
                  <a16:creationId xmlns:a16="http://schemas.microsoft.com/office/drawing/2014/main" id="{73ECDF4A-2304-4F1F-92AC-068F46C4BA9A}"/>
                </a:ext>
              </a:extLst>
            </p:cNvPr>
            <p:cNvPicPr>
              <a:picLocks noChangeAspect="1"/>
            </p:cNvPicPr>
            <p:nvPr/>
          </p:nvPicPr>
          <p:blipFill>
            <a:blip r:embed="rId2"/>
            <a:stretch>
              <a:fillRect/>
            </a:stretch>
          </p:blipFill>
          <p:spPr>
            <a:xfrm>
              <a:off x="1411704" y="3509210"/>
              <a:ext cx="10026317" cy="2311189"/>
            </a:xfrm>
            <a:prstGeom prst="rect">
              <a:avLst/>
            </a:prstGeom>
          </p:spPr>
        </p:pic>
        <p:pic>
          <p:nvPicPr>
            <p:cNvPr id="7" name="Picture 6">
              <a:extLst>
                <a:ext uri="{FF2B5EF4-FFF2-40B4-BE49-F238E27FC236}">
                  <a16:creationId xmlns:a16="http://schemas.microsoft.com/office/drawing/2014/main" id="{D719FA49-75E9-4E8C-BDF6-BAB95F580693}"/>
                </a:ext>
              </a:extLst>
            </p:cNvPr>
            <p:cNvPicPr>
              <a:picLocks noChangeAspect="1"/>
            </p:cNvPicPr>
            <p:nvPr/>
          </p:nvPicPr>
          <p:blipFill>
            <a:blip r:embed="rId3"/>
            <a:stretch>
              <a:fillRect/>
            </a:stretch>
          </p:blipFill>
          <p:spPr>
            <a:xfrm>
              <a:off x="1443788" y="1908775"/>
              <a:ext cx="5743073" cy="1520225"/>
            </a:xfrm>
            <a:prstGeom prst="rect">
              <a:avLst/>
            </a:prstGeom>
          </p:spPr>
        </p:pic>
      </p:grpSp>
    </p:spTree>
    <p:extLst>
      <p:ext uri="{BB962C8B-B14F-4D97-AF65-F5344CB8AC3E}">
        <p14:creationId xmlns:p14="http://schemas.microsoft.com/office/powerpoint/2010/main" val="24159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B9AF-1C12-4C66-973A-6BB01688799F}"/>
              </a:ext>
            </a:extLst>
          </p:cNvPr>
          <p:cNvSpPr>
            <a:spLocks noGrp="1"/>
          </p:cNvSpPr>
          <p:nvPr>
            <p:ph type="title"/>
          </p:nvPr>
        </p:nvSpPr>
        <p:spPr/>
        <p:txBody>
          <a:bodyPr/>
          <a:lstStyle/>
          <a:p>
            <a:r>
              <a:rPr lang="en-US" b="1" dirty="0">
                <a:solidFill>
                  <a:srgbClr val="920000"/>
                </a:solidFill>
                <a:effectLst>
                  <a:outerShdw blurRad="38100" dist="38100" dir="2700000" algn="tl">
                    <a:srgbClr val="000000">
                      <a:alpha val="43137"/>
                    </a:srgbClr>
                  </a:outerShdw>
                </a:effectLst>
              </a:rPr>
              <a:t>Practical Tools</a:t>
            </a:r>
          </a:p>
        </p:txBody>
      </p:sp>
      <p:sp>
        <p:nvSpPr>
          <p:cNvPr id="3" name="Content Placeholder 2">
            <a:extLst>
              <a:ext uri="{FF2B5EF4-FFF2-40B4-BE49-F238E27FC236}">
                <a16:creationId xmlns:a16="http://schemas.microsoft.com/office/drawing/2014/main" id="{01FEDD1A-B35D-4D89-963E-A985BEEB2AEE}"/>
              </a:ext>
            </a:extLst>
          </p:cNvPr>
          <p:cNvSpPr>
            <a:spLocks noGrp="1"/>
          </p:cNvSpPr>
          <p:nvPr>
            <p:ph idx="1"/>
          </p:nvPr>
        </p:nvSpPr>
        <p:spPr/>
        <p:txBody>
          <a:bodyPr/>
          <a:lstStyle/>
          <a:p>
            <a:r>
              <a:rPr lang="en-US" dirty="0"/>
              <a:t>NEXUS</a:t>
            </a:r>
          </a:p>
          <a:p>
            <a:r>
              <a:rPr lang="en-US" dirty="0"/>
              <a:t>ACPHS Experiential Interprofessional Faculty Toolbox</a:t>
            </a:r>
          </a:p>
          <a:p>
            <a:r>
              <a:rPr lang="en-US" dirty="0"/>
              <a:t>ACPHS-AMC Interprofessional Education Steering Committee</a:t>
            </a:r>
          </a:p>
          <a:p>
            <a:r>
              <a:rPr lang="en-US" dirty="0"/>
              <a:t>IPEC Fall 2019 Institute</a:t>
            </a:r>
          </a:p>
          <a:p>
            <a:r>
              <a:rPr lang="en-US" dirty="0" err="1"/>
              <a:t>MedEd</a:t>
            </a:r>
            <a:r>
              <a:rPr lang="en-US" dirty="0"/>
              <a:t> Portal – Interprofessional Education</a:t>
            </a:r>
          </a:p>
          <a:p>
            <a:pPr marL="0" indent="0">
              <a:buNone/>
            </a:pPr>
            <a:endParaRPr lang="en-US" dirty="0"/>
          </a:p>
        </p:txBody>
      </p:sp>
    </p:spTree>
    <p:extLst>
      <p:ext uri="{BB962C8B-B14F-4D97-AF65-F5344CB8AC3E}">
        <p14:creationId xmlns:p14="http://schemas.microsoft.com/office/powerpoint/2010/main" val="180484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5A49-D39D-4A7A-8B25-94BC20BD19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F727B2-382A-471C-B3A9-787B1F07BA1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FA91EE-A35D-4BE3-BE0A-8B2C9A1F56E8}"/>
              </a:ext>
            </a:extLst>
          </p:cNvPr>
          <p:cNvPicPr>
            <a:picLocks noChangeAspect="1"/>
          </p:cNvPicPr>
          <p:nvPr/>
        </p:nvPicPr>
        <p:blipFill>
          <a:blip r:embed="rId3"/>
          <a:stretch>
            <a:fillRect/>
          </a:stretch>
        </p:blipFill>
        <p:spPr>
          <a:xfrm>
            <a:off x="2958703" y="-63500"/>
            <a:ext cx="8105775" cy="1895475"/>
          </a:xfrm>
          <a:prstGeom prst="rect">
            <a:avLst/>
          </a:prstGeom>
        </p:spPr>
      </p:pic>
      <p:pic>
        <p:nvPicPr>
          <p:cNvPr id="5" name="Picture 4">
            <a:extLst>
              <a:ext uri="{FF2B5EF4-FFF2-40B4-BE49-F238E27FC236}">
                <a16:creationId xmlns:a16="http://schemas.microsoft.com/office/drawing/2014/main" id="{66D376FA-D811-4E99-A506-E18707CAF0D5}"/>
              </a:ext>
            </a:extLst>
          </p:cNvPr>
          <p:cNvPicPr>
            <a:picLocks noChangeAspect="1"/>
          </p:cNvPicPr>
          <p:nvPr/>
        </p:nvPicPr>
        <p:blipFill>
          <a:blip r:embed="rId4"/>
          <a:stretch>
            <a:fillRect/>
          </a:stretch>
        </p:blipFill>
        <p:spPr>
          <a:xfrm>
            <a:off x="1800225" y="1831975"/>
            <a:ext cx="7686675" cy="4913217"/>
          </a:xfrm>
          <a:prstGeom prst="rect">
            <a:avLst/>
          </a:prstGeom>
        </p:spPr>
      </p:pic>
      <p:sp>
        <p:nvSpPr>
          <p:cNvPr id="6" name="Rectangle 5">
            <a:extLst>
              <a:ext uri="{FF2B5EF4-FFF2-40B4-BE49-F238E27FC236}">
                <a16:creationId xmlns:a16="http://schemas.microsoft.com/office/drawing/2014/main" id="{186CDCC6-8ECE-43A2-ABB1-4AB01F0E35C9}"/>
              </a:ext>
            </a:extLst>
          </p:cNvPr>
          <p:cNvSpPr/>
          <p:nvPr/>
        </p:nvSpPr>
        <p:spPr>
          <a:xfrm>
            <a:off x="5276850" y="6375860"/>
            <a:ext cx="8105774" cy="369332"/>
          </a:xfrm>
          <a:prstGeom prst="rect">
            <a:avLst/>
          </a:prstGeom>
        </p:spPr>
        <p:txBody>
          <a:bodyPr wrap="square">
            <a:spAutoFit/>
          </a:bodyPr>
          <a:lstStyle/>
          <a:p>
            <a:r>
              <a:rPr lang="en-US" dirty="0">
                <a:hlinkClick r:id="rId5"/>
              </a:rPr>
              <a:t>https://nexusipe.org/engaging/learning-system/preceptors-nexus-toolkit</a:t>
            </a:r>
            <a:endParaRPr lang="en-US" dirty="0"/>
          </a:p>
        </p:txBody>
      </p:sp>
      <p:sp>
        <p:nvSpPr>
          <p:cNvPr id="7" name="TextBox 6">
            <a:extLst>
              <a:ext uri="{FF2B5EF4-FFF2-40B4-BE49-F238E27FC236}">
                <a16:creationId xmlns:a16="http://schemas.microsoft.com/office/drawing/2014/main" id="{08371625-8DFB-44B2-BF3E-928D697D2A50}"/>
              </a:ext>
            </a:extLst>
          </p:cNvPr>
          <p:cNvSpPr txBox="1"/>
          <p:nvPr/>
        </p:nvSpPr>
        <p:spPr>
          <a:xfrm rot="5400000">
            <a:off x="-888838" y="3389536"/>
            <a:ext cx="5298245" cy="322767"/>
          </a:xfrm>
          <a:prstGeom prst="rect">
            <a:avLst/>
          </a:prstGeom>
          <a:noFill/>
        </p:spPr>
        <p:txBody>
          <a:bodyPr vert="wordArtVert" wrap="square" rtlCol="0">
            <a:spAutoFit/>
          </a:bodyPr>
          <a:lstStyle/>
          <a:p>
            <a:r>
              <a:rPr lang="en-US" sz="5600" dirty="0"/>
              <a:t>NEXUS</a:t>
            </a:r>
          </a:p>
        </p:txBody>
      </p:sp>
      <p:pic>
        <p:nvPicPr>
          <p:cNvPr id="4098" name="Picture 2" descr="Logo">
            <a:extLst>
              <a:ext uri="{FF2B5EF4-FFF2-40B4-BE49-F238E27FC236}">
                <a16:creationId xmlns:a16="http://schemas.microsoft.com/office/drawing/2014/main" id="{0284616D-552C-4BCF-8622-7569658084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 y="143986"/>
            <a:ext cx="2762250" cy="88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7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25F2-963D-455C-A653-CB52C6CE5C5D}"/>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08B086D3-457D-4D67-AF37-6D0B7CDABF4C}"/>
              </a:ext>
            </a:extLst>
          </p:cNvPr>
          <p:cNvSpPr>
            <a:spLocks noGrp="1"/>
          </p:cNvSpPr>
          <p:nvPr>
            <p:ph idx="1"/>
          </p:nvPr>
        </p:nvSpPr>
        <p:spPr/>
        <p:txBody>
          <a:bodyPr>
            <a:normAutofit/>
          </a:bodyPr>
          <a:lstStyle/>
          <a:p>
            <a:pPr lvl="0">
              <a:lnSpc>
                <a:spcPct val="100000"/>
              </a:lnSpc>
            </a:pPr>
            <a:r>
              <a:rPr lang="en-US" sz="2400" dirty="0">
                <a:solidFill>
                  <a:srgbClr val="920000"/>
                </a:solidFill>
              </a:rPr>
              <a:t>Define interprofessional education </a:t>
            </a:r>
            <a:r>
              <a:rPr lang="en-US" sz="2400" dirty="0"/>
              <a:t>according to the World Health Organization and the Interprofessional Education Collaborative Core Competencies</a:t>
            </a:r>
            <a:endParaRPr lang="en-US" sz="2400" dirty="0">
              <a:effectLst/>
            </a:endParaRPr>
          </a:p>
          <a:p>
            <a:pPr lvl="0">
              <a:lnSpc>
                <a:spcPct val="100000"/>
              </a:lnSpc>
            </a:pPr>
            <a:r>
              <a:rPr lang="en-US" sz="2400" dirty="0"/>
              <a:t>Compare and contrast </a:t>
            </a:r>
            <a:r>
              <a:rPr lang="en-US" sz="2400" dirty="0">
                <a:solidFill>
                  <a:srgbClr val="920000"/>
                </a:solidFill>
              </a:rPr>
              <a:t>medical school </a:t>
            </a:r>
            <a:r>
              <a:rPr lang="en-US" sz="2400" dirty="0"/>
              <a:t>and</a:t>
            </a:r>
            <a:r>
              <a:rPr lang="en-US" sz="2400" dirty="0">
                <a:solidFill>
                  <a:srgbClr val="920000"/>
                </a:solidFill>
              </a:rPr>
              <a:t> pharmacy school accreditation </a:t>
            </a:r>
            <a:r>
              <a:rPr lang="en-US" sz="2400" dirty="0"/>
              <a:t>and core </a:t>
            </a:r>
            <a:r>
              <a:rPr lang="en-US" sz="2400" dirty="0" err="1">
                <a:solidFill>
                  <a:srgbClr val="920000"/>
                </a:solidFill>
              </a:rPr>
              <a:t>entrustable</a:t>
            </a:r>
            <a:r>
              <a:rPr lang="en-US" sz="2400" dirty="0">
                <a:solidFill>
                  <a:srgbClr val="920000"/>
                </a:solidFill>
              </a:rPr>
              <a:t> professional activity </a:t>
            </a:r>
            <a:r>
              <a:rPr lang="en-US" sz="2400" dirty="0"/>
              <a:t>requirements for interprofessional education</a:t>
            </a:r>
            <a:endParaRPr lang="en-US" sz="2400" dirty="0">
              <a:effectLst/>
            </a:endParaRPr>
          </a:p>
          <a:p>
            <a:pPr lvl="0">
              <a:lnSpc>
                <a:spcPct val="100000"/>
              </a:lnSpc>
            </a:pPr>
            <a:r>
              <a:rPr lang="en-US" sz="2400" dirty="0"/>
              <a:t>Identify </a:t>
            </a:r>
            <a:r>
              <a:rPr lang="en-US" sz="2400" dirty="0">
                <a:solidFill>
                  <a:srgbClr val="920000"/>
                </a:solidFill>
              </a:rPr>
              <a:t>tools to help launch interprofessional education </a:t>
            </a:r>
            <a:r>
              <a:rPr lang="en-US" sz="2400" dirty="0"/>
              <a:t>opportunities at your practice site</a:t>
            </a:r>
          </a:p>
          <a:p>
            <a:pPr>
              <a:lnSpc>
                <a:spcPct val="100000"/>
              </a:lnSpc>
            </a:pPr>
            <a:r>
              <a:rPr lang="en-US" sz="2400" dirty="0"/>
              <a:t>Describe a medical and pharmacy student </a:t>
            </a:r>
            <a:r>
              <a:rPr lang="en-US" sz="2400" dirty="0">
                <a:solidFill>
                  <a:srgbClr val="920000"/>
                </a:solidFill>
              </a:rPr>
              <a:t>interprofessional education model</a:t>
            </a:r>
            <a:r>
              <a:rPr lang="en-US" sz="2400" dirty="0"/>
              <a:t> and its impact on student learning and patient care</a:t>
            </a:r>
          </a:p>
        </p:txBody>
      </p:sp>
    </p:spTree>
    <p:extLst>
      <p:ext uri="{BB962C8B-B14F-4D97-AF65-F5344CB8AC3E}">
        <p14:creationId xmlns:p14="http://schemas.microsoft.com/office/powerpoint/2010/main" val="32107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2608-82B7-4545-AA92-DC30F3186000}"/>
              </a:ext>
            </a:extLst>
          </p:cNvPr>
          <p:cNvSpPr>
            <a:spLocks noGrp="1"/>
          </p:cNvSpPr>
          <p:nvPr>
            <p:ph type="title"/>
          </p:nvPr>
        </p:nvSpPr>
        <p:spPr/>
        <p:txBody>
          <a:bodyPr/>
          <a:lstStyle/>
          <a:p>
            <a:r>
              <a:rPr lang="en-US" dirty="0"/>
              <a:t>NEXUS</a:t>
            </a:r>
          </a:p>
        </p:txBody>
      </p:sp>
      <p:sp>
        <p:nvSpPr>
          <p:cNvPr id="3" name="Content Placeholder 2">
            <a:extLst>
              <a:ext uri="{FF2B5EF4-FFF2-40B4-BE49-F238E27FC236}">
                <a16:creationId xmlns:a16="http://schemas.microsoft.com/office/drawing/2014/main" id="{BECE4B20-19B5-48DA-A1C8-A1F189911271}"/>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7D139F3-AE86-48F9-BF8B-A7113928655D}"/>
              </a:ext>
            </a:extLst>
          </p:cNvPr>
          <p:cNvSpPr/>
          <p:nvPr/>
        </p:nvSpPr>
        <p:spPr>
          <a:xfrm>
            <a:off x="9111913" y="6041007"/>
            <a:ext cx="3561347" cy="830997"/>
          </a:xfrm>
          <a:prstGeom prst="rect">
            <a:avLst/>
          </a:prstGeom>
        </p:spPr>
        <p:txBody>
          <a:bodyPr wrap="square">
            <a:spAutoFit/>
          </a:bodyPr>
          <a:lstStyle/>
          <a:p>
            <a:endParaRPr lang="en-US" sz="2000" b="0" i="0" u="none" strike="noStrike" baseline="0" dirty="0">
              <a:solidFill>
                <a:srgbClr val="000000"/>
              </a:solidFill>
              <a:latin typeface="Calibri" panose="020F0502020204030204" pitchFamily="34" charset="0"/>
            </a:endParaRPr>
          </a:p>
          <a:p>
            <a:r>
              <a:rPr lang="en-US" sz="1400" dirty="0">
                <a:solidFill>
                  <a:schemeClr val="tx1">
                    <a:lumMod val="65000"/>
                    <a:lumOff val="35000"/>
                  </a:schemeClr>
                </a:solidFill>
                <a:latin typeface="Calibri" panose="020F0502020204030204" pitchFamily="34" charset="0"/>
              </a:rPr>
              <a:t>https://nexusipe.org/engaging/learning-system/preceptors-nexus-toolkit </a:t>
            </a:r>
            <a:endParaRPr lang="en-US" sz="1400" dirty="0">
              <a:solidFill>
                <a:schemeClr val="tx1">
                  <a:lumMod val="65000"/>
                  <a:lumOff val="35000"/>
                </a:schemeClr>
              </a:solidFill>
            </a:endParaRPr>
          </a:p>
        </p:txBody>
      </p:sp>
      <p:pic>
        <p:nvPicPr>
          <p:cNvPr id="5" name="Picture 4">
            <a:extLst>
              <a:ext uri="{FF2B5EF4-FFF2-40B4-BE49-F238E27FC236}">
                <a16:creationId xmlns:a16="http://schemas.microsoft.com/office/drawing/2014/main" id="{ECB88DC4-0FA7-4014-A0B3-1FFBC3CCCB20}"/>
              </a:ext>
            </a:extLst>
          </p:cNvPr>
          <p:cNvPicPr>
            <a:picLocks noChangeAspect="1"/>
          </p:cNvPicPr>
          <p:nvPr/>
        </p:nvPicPr>
        <p:blipFill>
          <a:blip r:embed="rId2"/>
          <a:stretch>
            <a:fillRect/>
          </a:stretch>
        </p:blipFill>
        <p:spPr>
          <a:xfrm>
            <a:off x="2061411" y="1428561"/>
            <a:ext cx="8069178" cy="4859017"/>
          </a:xfrm>
          <a:prstGeom prst="rect">
            <a:avLst/>
          </a:prstGeom>
        </p:spPr>
      </p:pic>
      <p:pic>
        <p:nvPicPr>
          <p:cNvPr id="6" name="Picture 5">
            <a:extLst>
              <a:ext uri="{FF2B5EF4-FFF2-40B4-BE49-F238E27FC236}">
                <a16:creationId xmlns:a16="http://schemas.microsoft.com/office/drawing/2014/main" id="{B825DF47-0B16-426C-A868-DBF2BB633AC3}"/>
              </a:ext>
            </a:extLst>
          </p:cNvPr>
          <p:cNvPicPr>
            <a:picLocks noChangeAspect="1"/>
          </p:cNvPicPr>
          <p:nvPr/>
        </p:nvPicPr>
        <p:blipFill>
          <a:blip r:embed="rId3"/>
          <a:stretch>
            <a:fillRect/>
          </a:stretch>
        </p:blipFill>
        <p:spPr>
          <a:xfrm>
            <a:off x="0" y="2876731"/>
            <a:ext cx="2311567" cy="679105"/>
          </a:xfrm>
          <a:prstGeom prst="rect">
            <a:avLst/>
          </a:prstGeom>
        </p:spPr>
      </p:pic>
    </p:spTree>
    <p:extLst>
      <p:ext uri="{BB962C8B-B14F-4D97-AF65-F5344CB8AC3E}">
        <p14:creationId xmlns:p14="http://schemas.microsoft.com/office/powerpoint/2010/main" val="294503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EEEC-4432-4B02-A013-5934A01B066C}"/>
              </a:ext>
            </a:extLst>
          </p:cNvPr>
          <p:cNvSpPr>
            <a:spLocks noGrp="1"/>
          </p:cNvSpPr>
          <p:nvPr>
            <p:ph type="title"/>
          </p:nvPr>
        </p:nvSpPr>
        <p:spPr/>
        <p:txBody>
          <a:bodyPr/>
          <a:lstStyle/>
          <a:p>
            <a:r>
              <a:rPr lang="en-US" dirty="0"/>
              <a:t>NEXUS</a:t>
            </a:r>
          </a:p>
        </p:txBody>
      </p:sp>
      <p:sp>
        <p:nvSpPr>
          <p:cNvPr id="3" name="Content Placeholder 2">
            <a:extLst>
              <a:ext uri="{FF2B5EF4-FFF2-40B4-BE49-F238E27FC236}">
                <a16:creationId xmlns:a16="http://schemas.microsoft.com/office/drawing/2014/main" id="{5333E2E3-C18B-4641-977E-B0A16C22372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3D8EB3B-61EE-4FCA-B8E1-7974185CE4E0}"/>
              </a:ext>
            </a:extLst>
          </p:cNvPr>
          <p:cNvPicPr>
            <a:picLocks noChangeAspect="1"/>
          </p:cNvPicPr>
          <p:nvPr/>
        </p:nvPicPr>
        <p:blipFill>
          <a:blip r:embed="rId2"/>
          <a:stretch>
            <a:fillRect/>
          </a:stretch>
        </p:blipFill>
        <p:spPr>
          <a:xfrm>
            <a:off x="2888455" y="1420379"/>
            <a:ext cx="6040605" cy="5437621"/>
          </a:xfrm>
          <a:prstGeom prst="rect">
            <a:avLst/>
          </a:prstGeom>
        </p:spPr>
      </p:pic>
      <p:sp>
        <p:nvSpPr>
          <p:cNvPr id="5" name="Rectangle 4">
            <a:extLst>
              <a:ext uri="{FF2B5EF4-FFF2-40B4-BE49-F238E27FC236}">
                <a16:creationId xmlns:a16="http://schemas.microsoft.com/office/drawing/2014/main" id="{0D0AE04F-EEA6-447F-AA09-4BBEC60633BE}"/>
              </a:ext>
            </a:extLst>
          </p:cNvPr>
          <p:cNvSpPr/>
          <p:nvPr/>
        </p:nvSpPr>
        <p:spPr>
          <a:xfrm>
            <a:off x="8983577" y="5848503"/>
            <a:ext cx="3561347" cy="830997"/>
          </a:xfrm>
          <a:prstGeom prst="rect">
            <a:avLst/>
          </a:prstGeom>
        </p:spPr>
        <p:txBody>
          <a:bodyPr wrap="square">
            <a:spAutoFit/>
          </a:bodyPr>
          <a:lstStyle/>
          <a:p>
            <a:endParaRPr lang="en-US" sz="2000" b="0" i="0" u="none" strike="noStrike" baseline="0" dirty="0">
              <a:solidFill>
                <a:srgbClr val="000000"/>
              </a:solidFill>
              <a:latin typeface="Calibri" panose="020F0502020204030204" pitchFamily="34" charset="0"/>
            </a:endParaRPr>
          </a:p>
          <a:p>
            <a:r>
              <a:rPr lang="en-US" sz="1400" dirty="0">
                <a:solidFill>
                  <a:schemeClr val="tx1">
                    <a:lumMod val="65000"/>
                    <a:lumOff val="35000"/>
                  </a:schemeClr>
                </a:solidFill>
                <a:latin typeface="Calibri" panose="020F0502020204030204" pitchFamily="34" charset="0"/>
              </a:rPr>
              <a:t>https://nexusipe.org/engaging/learning-system/preceptors-nexus-toolkit </a:t>
            </a:r>
            <a:endParaRPr lang="en-US" sz="1400" dirty="0">
              <a:solidFill>
                <a:schemeClr val="tx1">
                  <a:lumMod val="65000"/>
                  <a:lumOff val="35000"/>
                </a:schemeClr>
              </a:solidFill>
            </a:endParaRPr>
          </a:p>
        </p:txBody>
      </p:sp>
      <p:pic>
        <p:nvPicPr>
          <p:cNvPr id="6" name="Picture 5">
            <a:extLst>
              <a:ext uri="{FF2B5EF4-FFF2-40B4-BE49-F238E27FC236}">
                <a16:creationId xmlns:a16="http://schemas.microsoft.com/office/drawing/2014/main" id="{578B2704-D48D-49A5-899D-C8AE021DFEAA}"/>
              </a:ext>
            </a:extLst>
          </p:cNvPr>
          <p:cNvPicPr>
            <a:picLocks noChangeAspect="1"/>
          </p:cNvPicPr>
          <p:nvPr/>
        </p:nvPicPr>
        <p:blipFill>
          <a:blip r:embed="rId3"/>
          <a:stretch>
            <a:fillRect/>
          </a:stretch>
        </p:blipFill>
        <p:spPr>
          <a:xfrm>
            <a:off x="0" y="3032118"/>
            <a:ext cx="2701844" cy="793763"/>
          </a:xfrm>
          <a:prstGeom prst="rect">
            <a:avLst/>
          </a:prstGeom>
        </p:spPr>
      </p:pic>
    </p:spTree>
    <p:extLst>
      <p:ext uri="{BB962C8B-B14F-4D97-AF65-F5344CB8AC3E}">
        <p14:creationId xmlns:p14="http://schemas.microsoft.com/office/powerpoint/2010/main" val="18666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3A209-165F-4508-9FCA-9DC7BCB5E85F}"/>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A6106C98-13A0-4882-B7B6-93017DCC5713}"/>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F02F8DB8-8B5A-4A91-B7F8-AF5637587473}"/>
              </a:ext>
            </a:extLst>
          </p:cNvPr>
          <p:cNvPicPr>
            <a:picLocks noChangeAspect="1"/>
          </p:cNvPicPr>
          <p:nvPr/>
        </p:nvPicPr>
        <p:blipFill>
          <a:blip r:embed="rId2"/>
          <a:stretch>
            <a:fillRect/>
          </a:stretch>
        </p:blipFill>
        <p:spPr>
          <a:xfrm>
            <a:off x="838200" y="1253330"/>
            <a:ext cx="4029075" cy="4456401"/>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163849CD-6303-4CE2-A1AA-EC0918CB0EE5}"/>
              </a:ext>
            </a:extLst>
          </p:cNvPr>
          <p:cNvPicPr>
            <a:picLocks noChangeAspect="1"/>
          </p:cNvPicPr>
          <p:nvPr/>
        </p:nvPicPr>
        <p:blipFill>
          <a:blip r:embed="rId3"/>
          <a:stretch>
            <a:fillRect/>
          </a:stretch>
        </p:blipFill>
        <p:spPr>
          <a:xfrm>
            <a:off x="5067299" y="1253330"/>
            <a:ext cx="3667873" cy="4456400"/>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9D3AFC65-26BE-4B82-B889-A49F1FEF4CDB}"/>
              </a:ext>
            </a:extLst>
          </p:cNvPr>
          <p:cNvSpPr txBox="1"/>
          <p:nvPr/>
        </p:nvSpPr>
        <p:spPr>
          <a:xfrm>
            <a:off x="3112169" y="5844667"/>
            <a:ext cx="5887452" cy="646331"/>
          </a:xfrm>
          <a:prstGeom prst="rect">
            <a:avLst/>
          </a:prstGeom>
          <a:noFill/>
        </p:spPr>
        <p:txBody>
          <a:bodyPr wrap="square" rtlCol="0">
            <a:spAutoFit/>
          </a:bodyPr>
          <a:lstStyle/>
          <a:p>
            <a:r>
              <a:rPr lang="en-US" dirty="0"/>
              <a:t>Accessible to Preceptors on </a:t>
            </a:r>
            <a:r>
              <a:rPr lang="en-US" dirty="0" err="1"/>
              <a:t>CoreELMS</a:t>
            </a:r>
            <a:endParaRPr lang="en-US" dirty="0"/>
          </a:p>
          <a:p>
            <a:endParaRPr lang="en-US" dirty="0"/>
          </a:p>
        </p:txBody>
      </p:sp>
    </p:spTree>
    <p:extLst>
      <p:ext uri="{BB962C8B-B14F-4D97-AF65-F5344CB8AC3E}">
        <p14:creationId xmlns:p14="http://schemas.microsoft.com/office/powerpoint/2010/main" val="421666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1E7E-61A8-40BE-86B6-716BAB7614A3}"/>
              </a:ext>
            </a:extLst>
          </p:cNvPr>
          <p:cNvSpPr>
            <a:spLocks noGrp="1"/>
          </p:cNvSpPr>
          <p:nvPr>
            <p:ph type="title"/>
          </p:nvPr>
        </p:nvSpPr>
        <p:spPr/>
        <p:txBody>
          <a:bodyPr/>
          <a:lstStyle/>
          <a:p>
            <a:r>
              <a:rPr lang="en-US" dirty="0"/>
              <a:t>Intended Use</a:t>
            </a:r>
          </a:p>
        </p:txBody>
      </p:sp>
      <p:sp>
        <p:nvSpPr>
          <p:cNvPr id="3" name="Content Placeholder 2">
            <a:extLst>
              <a:ext uri="{FF2B5EF4-FFF2-40B4-BE49-F238E27FC236}">
                <a16:creationId xmlns:a16="http://schemas.microsoft.com/office/drawing/2014/main" id="{AF304768-4099-4A00-9F61-C5737C734BB0}"/>
              </a:ext>
            </a:extLst>
          </p:cNvPr>
          <p:cNvSpPr>
            <a:spLocks noGrp="1"/>
          </p:cNvSpPr>
          <p:nvPr>
            <p:ph idx="1"/>
          </p:nvPr>
        </p:nvSpPr>
        <p:spPr/>
        <p:txBody>
          <a:bodyPr/>
          <a:lstStyle/>
          <a:p>
            <a:pPr marL="0" indent="0">
              <a:buNone/>
            </a:pPr>
            <a:r>
              <a:rPr lang="en-US" dirty="0"/>
              <a:t>1. </a:t>
            </a:r>
            <a:r>
              <a:rPr lang="en-US" b="1" dirty="0"/>
              <a:t>Review the section </a:t>
            </a:r>
            <a:r>
              <a:rPr lang="en-US" dirty="0"/>
              <a:t>that applies to your practice setting (</a:t>
            </a:r>
            <a:r>
              <a:rPr lang="en-US" dirty="0" err="1"/>
              <a:t>eg.</a:t>
            </a:r>
            <a:r>
              <a:rPr lang="en-US" dirty="0"/>
              <a:t> ambulatory, inpatient, community) </a:t>
            </a:r>
          </a:p>
          <a:p>
            <a:pPr marL="0" indent="0">
              <a:buNone/>
            </a:pPr>
            <a:endParaRPr lang="en-US" dirty="0"/>
          </a:p>
          <a:p>
            <a:pPr marL="0" indent="0">
              <a:buNone/>
            </a:pPr>
            <a:r>
              <a:rPr lang="en-US" dirty="0"/>
              <a:t>2. </a:t>
            </a:r>
            <a:r>
              <a:rPr lang="en-US" b="1" dirty="0"/>
              <a:t>Choose one </a:t>
            </a:r>
            <a:r>
              <a:rPr lang="en-US" dirty="0"/>
              <a:t>of the IPE learning models within that section that may be most likely to adapt to your practice site. </a:t>
            </a:r>
            <a:r>
              <a:rPr lang="en-US" b="1" dirty="0"/>
              <a:t>Contact the author(s) </a:t>
            </a:r>
            <a:r>
              <a:rPr lang="en-US" dirty="0"/>
              <a:t>to discuss how applying that model may work for you. </a:t>
            </a:r>
          </a:p>
          <a:p>
            <a:pPr marL="0" indent="0">
              <a:buNone/>
            </a:pPr>
            <a:endParaRPr lang="en-US" dirty="0"/>
          </a:p>
          <a:p>
            <a:pPr marL="0" indent="0">
              <a:buNone/>
            </a:pPr>
            <a:r>
              <a:rPr lang="en-US" dirty="0"/>
              <a:t>3. Reach out to the current editors, Drs. Amanda Engle and Jeffrey Brewer, to </a:t>
            </a:r>
            <a:r>
              <a:rPr lang="en-US" b="1" dirty="0"/>
              <a:t>add new IPE events </a:t>
            </a:r>
            <a:r>
              <a:rPr lang="en-US" dirty="0"/>
              <a:t>at your site. </a:t>
            </a:r>
          </a:p>
          <a:p>
            <a:pPr marL="0" indent="0">
              <a:buNone/>
            </a:pPr>
            <a:endParaRPr lang="en-US" dirty="0"/>
          </a:p>
        </p:txBody>
      </p:sp>
    </p:spTree>
    <p:extLst>
      <p:ext uri="{BB962C8B-B14F-4D97-AF65-F5344CB8AC3E}">
        <p14:creationId xmlns:p14="http://schemas.microsoft.com/office/powerpoint/2010/main" val="261150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D8E9-4124-4684-A12C-D2E6626664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DA98B1-FE23-477D-B7F9-2E505A11FBDC}"/>
              </a:ext>
            </a:extLst>
          </p:cNvPr>
          <p:cNvSpPr>
            <a:spLocks noGrp="1"/>
          </p:cNvSpPr>
          <p:nvPr>
            <p:ph idx="1"/>
          </p:nvPr>
        </p:nvSpPr>
        <p:spPr/>
        <p:txBody>
          <a:bodyPr/>
          <a:lstStyle/>
          <a:p>
            <a:endParaRPr lang="en-US" dirty="0"/>
          </a:p>
        </p:txBody>
      </p:sp>
      <p:grpSp>
        <p:nvGrpSpPr>
          <p:cNvPr id="7" name="Group 6">
            <a:extLst>
              <a:ext uri="{FF2B5EF4-FFF2-40B4-BE49-F238E27FC236}">
                <a16:creationId xmlns:a16="http://schemas.microsoft.com/office/drawing/2014/main" id="{02C2BE3C-4524-4E79-9A45-6C0F948BA749}"/>
              </a:ext>
            </a:extLst>
          </p:cNvPr>
          <p:cNvGrpSpPr/>
          <p:nvPr/>
        </p:nvGrpSpPr>
        <p:grpSpPr>
          <a:xfrm>
            <a:off x="1427245" y="365125"/>
            <a:ext cx="7358171" cy="6340474"/>
            <a:chOff x="1427245" y="365125"/>
            <a:chExt cx="7358171" cy="6340474"/>
          </a:xfrm>
        </p:grpSpPr>
        <p:pic>
          <p:nvPicPr>
            <p:cNvPr id="5" name="Picture 4">
              <a:extLst>
                <a:ext uri="{FF2B5EF4-FFF2-40B4-BE49-F238E27FC236}">
                  <a16:creationId xmlns:a16="http://schemas.microsoft.com/office/drawing/2014/main" id="{67A64846-5798-4E6B-A752-7D08245C3A9E}"/>
                </a:ext>
              </a:extLst>
            </p:cNvPr>
            <p:cNvPicPr>
              <a:picLocks noChangeAspect="1"/>
            </p:cNvPicPr>
            <p:nvPr/>
          </p:nvPicPr>
          <p:blipFill>
            <a:blip r:embed="rId2"/>
            <a:stretch>
              <a:fillRect/>
            </a:stretch>
          </p:blipFill>
          <p:spPr>
            <a:xfrm>
              <a:off x="1427245" y="365125"/>
              <a:ext cx="7358171" cy="5012937"/>
            </a:xfrm>
            <a:prstGeom prst="rect">
              <a:avLst/>
            </a:prstGeom>
          </p:spPr>
        </p:pic>
        <p:pic>
          <p:nvPicPr>
            <p:cNvPr id="6" name="Picture 5">
              <a:extLst>
                <a:ext uri="{FF2B5EF4-FFF2-40B4-BE49-F238E27FC236}">
                  <a16:creationId xmlns:a16="http://schemas.microsoft.com/office/drawing/2014/main" id="{19267258-6398-4100-B48F-D6A7633A04C2}"/>
                </a:ext>
              </a:extLst>
            </p:cNvPr>
            <p:cNvPicPr>
              <a:picLocks noChangeAspect="1"/>
            </p:cNvPicPr>
            <p:nvPr/>
          </p:nvPicPr>
          <p:blipFill>
            <a:blip r:embed="rId3"/>
            <a:stretch>
              <a:fillRect/>
            </a:stretch>
          </p:blipFill>
          <p:spPr>
            <a:xfrm>
              <a:off x="1643578" y="5195636"/>
              <a:ext cx="6925503" cy="1509963"/>
            </a:xfrm>
            <a:prstGeom prst="rect">
              <a:avLst/>
            </a:prstGeom>
          </p:spPr>
        </p:pic>
      </p:grpSp>
    </p:spTree>
    <p:extLst>
      <p:ext uri="{BB962C8B-B14F-4D97-AF65-F5344CB8AC3E}">
        <p14:creationId xmlns:p14="http://schemas.microsoft.com/office/powerpoint/2010/main" val="79275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A75E-93BB-4E33-B1E2-51561C1722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901CEB-23BA-4597-A08A-12BA759083D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8EA229-B92D-469E-BF98-B5EA89628130}"/>
              </a:ext>
            </a:extLst>
          </p:cNvPr>
          <p:cNvPicPr>
            <a:picLocks noChangeAspect="1"/>
          </p:cNvPicPr>
          <p:nvPr/>
        </p:nvPicPr>
        <p:blipFill>
          <a:blip r:embed="rId2"/>
          <a:stretch>
            <a:fillRect/>
          </a:stretch>
        </p:blipFill>
        <p:spPr>
          <a:xfrm>
            <a:off x="838200" y="365125"/>
            <a:ext cx="9967978" cy="5811838"/>
          </a:xfrm>
          <a:prstGeom prst="rect">
            <a:avLst/>
          </a:prstGeom>
        </p:spPr>
      </p:pic>
    </p:spTree>
    <p:extLst>
      <p:ext uri="{BB962C8B-B14F-4D97-AF65-F5344CB8AC3E}">
        <p14:creationId xmlns:p14="http://schemas.microsoft.com/office/powerpoint/2010/main" val="3138159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913E-91D1-4A52-B83B-FF819E11B6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FDDEA4-49DE-4F7B-9902-B8326B46FE0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B949436-7AF2-45A5-AF0A-B51301C2AAEE}"/>
              </a:ext>
            </a:extLst>
          </p:cNvPr>
          <p:cNvPicPr>
            <a:picLocks noChangeAspect="1"/>
          </p:cNvPicPr>
          <p:nvPr/>
        </p:nvPicPr>
        <p:blipFill>
          <a:blip r:embed="rId2"/>
          <a:stretch>
            <a:fillRect/>
          </a:stretch>
        </p:blipFill>
        <p:spPr>
          <a:xfrm>
            <a:off x="1171574" y="525462"/>
            <a:ext cx="8975778" cy="5967413"/>
          </a:xfrm>
          <a:prstGeom prst="rect">
            <a:avLst/>
          </a:prstGeom>
        </p:spPr>
      </p:pic>
    </p:spTree>
    <p:extLst>
      <p:ext uri="{BB962C8B-B14F-4D97-AF65-F5344CB8AC3E}">
        <p14:creationId xmlns:p14="http://schemas.microsoft.com/office/powerpoint/2010/main" val="254005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3636-7CE5-43A9-AF44-37FC6D6EE9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FF972C-D3DD-4A4A-AF74-15FC9B35E03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1F093C5-907C-45B6-8725-D252C9A52BC1}"/>
              </a:ext>
            </a:extLst>
          </p:cNvPr>
          <p:cNvPicPr>
            <a:picLocks noChangeAspect="1"/>
          </p:cNvPicPr>
          <p:nvPr/>
        </p:nvPicPr>
        <p:blipFill>
          <a:blip r:embed="rId2"/>
          <a:stretch>
            <a:fillRect/>
          </a:stretch>
        </p:blipFill>
        <p:spPr>
          <a:xfrm>
            <a:off x="2595562" y="171450"/>
            <a:ext cx="6270262" cy="6492875"/>
          </a:xfrm>
          <a:prstGeom prst="rect">
            <a:avLst/>
          </a:prstGeom>
        </p:spPr>
      </p:pic>
      <p:sp>
        <p:nvSpPr>
          <p:cNvPr id="5" name="TextBox 4">
            <a:extLst>
              <a:ext uri="{FF2B5EF4-FFF2-40B4-BE49-F238E27FC236}">
                <a16:creationId xmlns:a16="http://schemas.microsoft.com/office/drawing/2014/main" id="{6DD6C823-812E-4081-8AE1-71D57ECA8E2A}"/>
              </a:ext>
            </a:extLst>
          </p:cNvPr>
          <p:cNvSpPr txBox="1"/>
          <p:nvPr/>
        </p:nvSpPr>
        <p:spPr>
          <a:xfrm>
            <a:off x="8646695" y="6245264"/>
            <a:ext cx="3545305" cy="553998"/>
          </a:xfrm>
          <a:prstGeom prst="rect">
            <a:avLst/>
          </a:prstGeom>
          <a:noFill/>
        </p:spPr>
        <p:txBody>
          <a:bodyPr wrap="square" rtlCol="0">
            <a:spAutoFit/>
          </a:bodyPr>
          <a:lstStyle/>
          <a:p>
            <a:r>
              <a:rPr lang="en-US" sz="1000" dirty="0">
                <a:solidFill>
                  <a:schemeClr val="bg1">
                    <a:lumMod val="50000"/>
                  </a:schemeClr>
                </a:solidFill>
              </a:rPr>
              <a:t>Archibald, D., et al (2014). Validation of the interprofessional collaborative competency attainment survey (ICCAS), </a:t>
            </a:r>
            <a:r>
              <a:rPr lang="en-US" sz="1000" i="1" dirty="0">
                <a:solidFill>
                  <a:schemeClr val="bg1">
                    <a:lumMod val="50000"/>
                  </a:schemeClr>
                </a:solidFill>
              </a:rPr>
              <a:t>Journal of Interprofessional Care, 28</a:t>
            </a:r>
            <a:r>
              <a:rPr lang="en-US" sz="1000" dirty="0">
                <a:solidFill>
                  <a:schemeClr val="bg1">
                    <a:lumMod val="50000"/>
                  </a:schemeClr>
                </a:solidFill>
              </a:rPr>
              <a:t>:6, 553-558</a:t>
            </a:r>
          </a:p>
        </p:txBody>
      </p:sp>
    </p:spTree>
    <p:extLst>
      <p:ext uri="{BB962C8B-B14F-4D97-AF65-F5344CB8AC3E}">
        <p14:creationId xmlns:p14="http://schemas.microsoft.com/office/powerpoint/2010/main" val="226843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ECDE-1A54-4CAE-A0F2-725FB82E00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7C636C-D00B-4DF7-9749-8540E8793C9E}"/>
              </a:ext>
            </a:extLst>
          </p:cNvPr>
          <p:cNvSpPr>
            <a:spLocks noGrp="1"/>
          </p:cNvSpPr>
          <p:nvPr>
            <p:ph idx="1"/>
          </p:nvPr>
        </p:nvSpPr>
        <p:spPr>
          <a:xfrm>
            <a:off x="5748337" y="2112629"/>
            <a:ext cx="6315325" cy="3502108"/>
          </a:xfrm>
        </p:spPr>
        <p:txBody>
          <a:bodyPr>
            <a:normAutofit fontScale="85000" lnSpcReduction="20000"/>
          </a:bodyPr>
          <a:lstStyle/>
          <a:p>
            <a:r>
              <a:rPr lang="en-US" dirty="0"/>
              <a:t>Equal representation of membership from both AMC and ACPHS</a:t>
            </a:r>
          </a:p>
          <a:p>
            <a:r>
              <a:rPr lang="en-US" dirty="0"/>
              <a:t>Comprised of Student, Faculty, Resident, Administrative members</a:t>
            </a:r>
          </a:p>
          <a:p>
            <a:r>
              <a:rPr lang="en-US" dirty="0">
                <a:solidFill>
                  <a:srgbClr val="920000"/>
                </a:solidFill>
              </a:rPr>
              <a:t>Charge: Establishing an IPE Curriculum between AMC and ACPHS</a:t>
            </a:r>
          </a:p>
          <a:p>
            <a:r>
              <a:rPr lang="en-US" dirty="0"/>
              <a:t>Chairs: </a:t>
            </a:r>
          </a:p>
          <a:p>
            <a:pPr marL="457200" lvl="1" indent="0">
              <a:buNone/>
            </a:pPr>
            <a:r>
              <a:rPr lang="en-US" sz="2900" dirty="0"/>
              <a:t>Dr. Carol L. Cabral</a:t>
            </a:r>
          </a:p>
          <a:p>
            <a:pPr marL="457200" lvl="1" indent="0">
              <a:buNone/>
            </a:pPr>
            <a:r>
              <a:rPr lang="en-US" sz="2100" i="1" dirty="0"/>
              <a:t>Assistant Dean of Medical Education, Years 3 &amp; 4</a:t>
            </a:r>
            <a:r>
              <a:rPr lang="en-US" sz="2900" dirty="0"/>
              <a:t> </a:t>
            </a:r>
          </a:p>
          <a:p>
            <a:pPr marL="457200" lvl="1" indent="0">
              <a:buNone/>
            </a:pPr>
            <a:r>
              <a:rPr lang="en-US" sz="2900" dirty="0"/>
              <a:t>Dr. Amanda Engle</a:t>
            </a:r>
          </a:p>
          <a:p>
            <a:pPr marL="0" indent="0">
              <a:buNone/>
            </a:pPr>
            <a:endParaRPr lang="en-US" dirty="0"/>
          </a:p>
        </p:txBody>
      </p:sp>
      <p:pic>
        <p:nvPicPr>
          <p:cNvPr id="5" name="Picture 4">
            <a:extLst>
              <a:ext uri="{FF2B5EF4-FFF2-40B4-BE49-F238E27FC236}">
                <a16:creationId xmlns:a16="http://schemas.microsoft.com/office/drawing/2014/main" id="{93D35ACA-3613-4412-8B27-70B7A5FE6EFE}"/>
              </a:ext>
            </a:extLst>
          </p:cNvPr>
          <p:cNvPicPr>
            <a:picLocks noChangeAspect="1"/>
          </p:cNvPicPr>
          <p:nvPr/>
        </p:nvPicPr>
        <p:blipFill>
          <a:blip r:embed="rId2"/>
          <a:stretch>
            <a:fillRect/>
          </a:stretch>
        </p:blipFill>
        <p:spPr>
          <a:xfrm>
            <a:off x="347662" y="365125"/>
            <a:ext cx="5291684" cy="6127750"/>
          </a:xfrm>
          <a:prstGeom prst="rect">
            <a:avLst/>
          </a:prstGeom>
        </p:spPr>
      </p:pic>
      <p:sp>
        <p:nvSpPr>
          <p:cNvPr id="6" name="Rectangle 5">
            <a:extLst>
              <a:ext uri="{FF2B5EF4-FFF2-40B4-BE49-F238E27FC236}">
                <a16:creationId xmlns:a16="http://schemas.microsoft.com/office/drawing/2014/main" id="{00461965-45C0-4A86-80FD-D0677FD3FC70}"/>
              </a:ext>
            </a:extLst>
          </p:cNvPr>
          <p:cNvSpPr/>
          <p:nvPr/>
        </p:nvSpPr>
        <p:spPr>
          <a:xfrm>
            <a:off x="1217763" y="3428999"/>
            <a:ext cx="4165398" cy="1806677"/>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922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DDA8-844E-422B-AC43-AB67D8943F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072480-5CAA-463E-BD8E-044DBED318B5}"/>
              </a:ext>
            </a:extLst>
          </p:cNvPr>
          <p:cNvSpPr>
            <a:spLocks noGrp="1"/>
          </p:cNvSpPr>
          <p:nvPr>
            <p:ph idx="1"/>
          </p:nvPr>
        </p:nvSpPr>
        <p:spPr>
          <a:xfrm>
            <a:off x="952500" y="3844925"/>
            <a:ext cx="10515600" cy="4351338"/>
          </a:xfrm>
        </p:spPr>
        <p:txBody>
          <a:bodyPr/>
          <a:lstStyle/>
          <a:p>
            <a:pPr marL="0" indent="0">
              <a:buNone/>
            </a:pPr>
            <a:r>
              <a:rPr lang="en-US" dirty="0"/>
              <a:t>Institute Focus:</a:t>
            </a:r>
          </a:p>
          <a:p>
            <a:pPr marL="0" indent="0">
              <a:buNone/>
            </a:pPr>
            <a:r>
              <a:rPr lang="en-US" dirty="0"/>
              <a:t>To provide health professions faculty and their interprofessional colleagues the opportunity to acquire and utilize advanced knowledge and skills to further enhance their existing institutional interprofessional education and collaborative practice programs.</a:t>
            </a:r>
          </a:p>
        </p:txBody>
      </p:sp>
      <p:pic>
        <p:nvPicPr>
          <p:cNvPr id="4" name="Picture 3">
            <a:extLst>
              <a:ext uri="{FF2B5EF4-FFF2-40B4-BE49-F238E27FC236}">
                <a16:creationId xmlns:a16="http://schemas.microsoft.com/office/drawing/2014/main" id="{BAC80DDD-2D93-4A17-8054-EAC861C13E92}"/>
              </a:ext>
            </a:extLst>
          </p:cNvPr>
          <p:cNvPicPr>
            <a:picLocks noChangeAspect="1"/>
          </p:cNvPicPr>
          <p:nvPr/>
        </p:nvPicPr>
        <p:blipFill>
          <a:blip r:embed="rId3"/>
          <a:stretch>
            <a:fillRect/>
          </a:stretch>
        </p:blipFill>
        <p:spPr>
          <a:xfrm>
            <a:off x="1104900" y="1958975"/>
            <a:ext cx="10744200" cy="1885950"/>
          </a:xfrm>
          <a:prstGeom prst="rect">
            <a:avLst/>
          </a:prstGeom>
        </p:spPr>
      </p:pic>
      <p:pic>
        <p:nvPicPr>
          <p:cNvPr id="5" name="Picture 4">
            <a:extLst>
              <a:ext uri="{FF2B5EF4-FFF2-40B4-BE49-F238E27FC236}">
                <a16:creationId xmlns:a16="http://schemas.microsoft.com/office/drawing/2014/main" id="{5486EFC7-CB62-415B-AB64-10A161A14474}"/>
              </a:ext>
            </a:extLst>
          </p:cNvPr>
          <p:cNvPicPr>
            <a:picLocks noChangeAspect="1"/>
          </p:cNvPicPr>
          <p:nvPr/>
        </p:nvPicPr>
        <p:blipFill>
          <a:blip r:embed="rId4"/>
          <a:stretch>
            <a:fillRect/>
          </a:stretch>
        </p:blipFill>
        <p:spPr>
          <a:xfrm>
            <a:off x="3386137" y="98426"/>
            <a:ext cx="4276725" cy="1714500"/>
          </a:xfrm>
          <a:prstGeom prst="rect">
            <a:avLst/>
          </a:prstGeom>
        </p:spPr>
      </p:pic>
      <p:sp>
        <p:nvSpPr>
          <p:cNvPr id="6" name="TextBox 5">
            <a:extLst>
              <a:ext uri="{FF2B5EF4-FFF2-40B4-BE49-F238E27FC236}">
                <a16:creationId xmlns:a16="http://schemas.microsoft.com/office/drawing/2014/main" id="{B91AFBB4-3793-4263-BDEA-D5D19A44B00D}"/>
              </a:ext>
            </a:extLst>
          </p:cNvPr>
          <p:cNvSpPr txBox="1"/>
          <p:nvPr/>
        </p:nvSpPr>
        <p:spPr>
          <a:xfrm>
            <a:off x="3386137" y="6153150"/>
            <a:ext cx="6557963" cy="369332"/>
          </a:xfrm>
          <a:prstGeom prst="rect">
            <a:avLst/>
          </a:prstGeom>
          <a:noFill/>
        </p:spPr>
        <p:txBody>
          <a:bodyPr wrap="square" rtlCol="0">
            <a:spAutoFit/>
          </a:bodyPr>
          <a:lstStyle/>
          <a:p>
            <a:r>
              <a:rPr lang="en-US" dirty="0">
                <a:hlinkClick r:id="rId5"/>
              </a:rPr>
              <a:t>https://www.ipecollaborative.org/2019-fall-institute.html</a:t>
            </a:r>
            <a:endParaRPr lang="en-US" dirty="0"/>
          </a:p>
        </p:txBody>
      </p:sp>
    </p:spTree>
    <p:extLst>
      <p:ext uri="{BB962C8B-B14F-4D97-AF65-F5344CB8AC3E}">
        <p14:creationId xmlns:p14="http://schemas.microsoft.com/office/powerpoint/2010/main" val="414028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F4EF-62A1-40C0-B820-E16907BA7543}"/>
              </a:ext>
            </a:extLst>
          </p:cNvPr>
          <p:cNvSpPr>
            <a:spLocks noGrp="1"/>
          </p:cNvSpPr>
          <p:nvPr>
            <p:ph type="title"/>
          </p:nvPr>
        </p:nvSpPr>
        <p:spPr>
          <a:xfrm>
            <a:off x="348918" y="365125"/>
            <a:ext cx="10515600" cy="1325563"/>
          </a:xfrm>
        </p:spPr>
        <p:txBody>
          <a:bodyPr/>
          <a:lstStyle/>
          <a:p>
            <a:r>
              <a:rPr lang="en-US" b="1" dirty="0">
                <a:solidFill>
                  <a:srgbClr val="920000"/>
                </a:solidFill>
                <a:effectLst>
                  <a:outerShdw blurRad="38100" dist="38100" dir="2700000" algn="tl">
                    <a:srgbClr val="000000">
                      <a:alpha val="43137"/>
                    </a:srgbClr>
                  </a:outerShdw>
                </a:effectLst>
              </a:rPr>
              <a:t>Defining Interprofessional Education</a:t>
            </a:r>
          </a:p>
        </p:txBody>
      </p:sp>
      <p:sp>
        <p:nvSpPr>
          <p:cNvPr id="6" name="Rectangle 2">
            <a:extLst>
              <a:ext uri="{FF2B5EF4-FFF2-40B4-BE49-F238E27FC236}">
                <a16:creationId xmlns:a16="http://schemas.microsoft.com/office/drawing/2014/main" id="{E1D96804-8CD4-4173-8CD0-C40410668923}"/>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Lato"/>
                <a:cs typeface="Courier New" panose="02070309020205020404" pitchFamily="49" charset="0"/>
              </a:rPr>
              <a:t>“Interprofessional education occurs when students from two or more professions learn about, from, and with each other to enable effective collaboration and improve health outcomes. Once students understand how to work interprofessionally, they are ready to enter the workplace as a member of the collaborative practice team. This is a key step in moving health systems from fragmentation to a position of strength.”</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CA63D61-E36B-42CE-ABA7-F62E69FF13CE}"/>
              </a:ext>
            </a:extLst>
          </p:cNvPr>
          <p:cNvSpPr txBox="1"/>
          <p:nvPr/>
        </p:nvSpPr>
        <p:spPr>
          <a:xfrm>
            <a:off x="1460309" y="1690688"/>
            <a:ext cx="9361228" cy="4154984"/>
          </a:xfrm>
          <a:prstGeom prst="rect">
            <a:avLst/>
          </a:prstGeom>
          <a:noFill/>
        </p:spPr>
        <p:txBody>
          <a:bodyPr wrap="square" rtlCol="0">
            <a:spAutoFit/>
          </a:bodyPr>
          <a:lstStyle/>
          <a:p>
            <a:r>
              <a:rPr lang="en-US" altLang="en-US" sz="2400" dirty="0">
                <a:latin typeface="Lato"/>
              </a:rPr>
              <a:t>“Interprofessional education occurs when students from two or more professions </a:t>
            </a:r>
            <a:r>
              <a:rPr lang="en-US" altLang="en-US" sz="2400" b="1" dirty="0">
                <a:solidFill>
                  <a:srgbClr val="920000"/>
                </a:solidFill>
                <a:latin typeface="Lato"/>
              </a:rPr>
              <a:t>learn about, from, and with each other </a:t>
            </a:r>
            <a:r>
              <a:rPr lang="en-US" altLang="en-US" sz="2400" dirty="0">
                <a:latin typeface="Lato"/>
              </a:rPr>
              <a:t>to enable effective collaboration and improve health outcomes. </a:t>
            </a:r>
          </a:p>
          <a:p>
            <a:endParaRPr lang="en-US" altLang="en-US" sz="2400" dirty="0">
              <a:latin typeface="Lato"/>
            </a:endParaRPr>
          </a:p>
          <a:p>
            <a:r>
              <a:rPr lang="en-US" altLang="en-US" sz="2400" dirty="0">
                <a:latin typeface="Lato"/>
              </a:rPr>
              <a:t>Once students understand how to work interprofessionally, they are ready to </a:t>
            </a:r>
            <a:r>
              <a:rPr lang="en-US" altLang="en-US" sz="2400" dirty="0">
                <a:solidFill>
                  <a:srgbClr val="920000"/>
                </a:solidFill>
                <a:latin typeface="Lato"/>
              </a:rPr>
              <a:t>enter the workplace as a member of the</a:t>
            </a:r>
            <a:r>
              <a:rPr lang="en-US" altLang="en-US" sz="2400" b="1" dirty="0">
                <a:solidFill>
                  <a:srgbClr val="920000"/>
                </a:solidFill>
                <a:latin typeface="Lato"/>
              </a:rPr>
              <a:t> collaborative practice team</a:t>
            </a:r>
            <a:r>
              <a:rPr lang="en-US" altLang="en-US" sz="2400" dirty="0">
                <a:latin typeface="Lato"/>
              </a:rPr>
              <a:t>. </a:t>
            </a:r>
          </a:p>
          <a:p>
            <a:endParaRPr lang="en-US" altLang="en-US" sz="2400" dirty="0">
              <a:latin typeface="Lato"/>
            </a:endParaRPr>
          </a:p>
          <a:p>
            <a:r>
              <a:rPr lang="en-US" altLang="en-US" sz="2400" dirty="0">
                <a:latin typeface="Lato"/>
              </a:rPr>
              <a:t>This is a key step in moving health systems from fragmentation to a position of strength.”</a:t>
            </a:r>
            <a:r>
              <a:rPr kumimoji="0" lang="en-US" altLang="en-US" sz="2400" b="0" i="0" u="none" strike="noStrike" cap="none" normalizeH="0" baseline="0" dirty="0">
                <a:ln>
                  <a:noFill/>
                </a:ln>
                <a:effectLst/>
              </a:rPr>
              <a:t> </a:t>
            </a:r>
          </a:p>
          <a:p>
            <a:r>
              <a:rPr lang="en-US" altLang="en-US" sz="2400" dirty="0">
                <a:latin typeface="Arial" panose="020B0604020202020204" pitchFamily="34" charset="0"/>
              </a:rPr>
              <a:t>							</a:t>
            </a:r>
            <a:endParaRPr lang="en-US" sz="2400" dirty="0"/>
          </a:p>
        </p:txBody>
      </p:sp>
      <p:pic>
        <p:nvPicPr>
          <p:cNvPr id="1028" name="Picture 4" descr="Image result for world health organization">
            <a:extLst>
              <a:ext uri="{FF2B5EF4-FFF2-40B4-BE49-F238E27FC236}">
                <a16:creationId xmlns:a16="http://schemas.microsoft.com/office/drawing/2014/main" id="{F5C7BBC9-18ED-442D-A0CD-F5996E50E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235" y="5314381"/>
            <a:ext cx="3381375" cy="1352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428562-06CE-4741-9A7C-3369B9708135}"/>
              </a:ext>
            </a:extLst>
          </p:cNvPr>
          <p:cNvSpPr txBox="1"/>
          <p:nvPr/>
        </p:nvSpPr>
        <p:spPr>
          <a:xfrm>
            <a:off x="7321824" y="6353503"/>
            <a:ext cx="5358908" cy="400110"/>
          </a:xfrm>
          <a:prstGeom prst="rect">
            <a:avLst/>
          </a:prstGeom>
          <a:noFill/>
        </p:spPr>
        <p:txBody>
          <a:bodyPr wrap="square" rtlCol="0">
            <a:spAutoFit/>
          </a:bodyPr>
          <a:lstStyle/>
          <a:p>
            <a:r>
              <a:rPr lang="en-US" sz="1000" i="1" dirty="0">
                <a:solidFill>
                  <a:schemeClr val="bg2">
                    <a:lumMod val="50000"/>
                  </a:schemeClr>
                </a:solidFill>
              </a:rPr>
              <a:t>World Health Organization (WHO). (2010). Framework for action on</a:t>
            </a:r>
            <a:br>
              <a:rPr lang="en-US" sz="1000" i="1" dirty="0">
                <a:solidFill>
                  <a:schemeClr val="bg2">
                    <a:lumMod val="50000"/>
                  </a:schemeClr>
                </a:solidFill>
              </a:rPr>
            </a:br>
            <a:r>
              <a:rPr lang="en-US" sz="1000" i="1" dirty="0">
                <a:solidFill>
                  <a:schemeClr val="bg2">
                    <a:lumMod val="50000"/>
                  </a:schemeClr>
                </a:solidFill>
              </a:rPr>
              <a:t>interprofessional education &amp; collaborative practice. Geneva: World Health Organization.</a:t>
            </a:r>
            <a:endParaRPr lang="en-US" sz="1000" dirty="0">
              <a:solidFill>
                <a:schemeClr val="bg2">
                  <a:lumMod val="50000"/>
                </a:schemeClr>
              </a:solidFill>
            </a:endParaRPr>
          </a:p>
        </p:txBody>
      </p:sp>
    </p:spTree>
    <p:extLst>
      <p:ext uri="{BB962C8B-B14F-4D97-AF65-F5344CB8AC3E}">
        <p14:creationId xmlns:p14="http://schemas.microsoft.com/office/powerpoint/2010/main" val="3652024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0232-C815-467A-9573-D457181BB3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BA980C-5145-43A9-86C5-01B5D3F1FCB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9DD5B05-84CB-435A-BD05-586E9D567E23}"/>
              </a:ext>
            </a:extLst>
          </p:cNvPr>
          <p:cNvPicPr>
            <a:picLocks noChangeAspect="1"/>
          </p:cNvPicPr>
          <p:nvPr/>
        </p:nvPicPr>
        <p:blipFill>
          <a:blip r:embed="rId2"/>
          <a:stretch>
            <a:fillRect/>
          </a:stretch>
        </p:blipFill>
        <p:spPr>
          <a:xfrm>
            <a:off x="838200" y="250825"/>
            <a:ext cx="10145237" cy="4351337"/>
          </a:xfrm>
          <a:prstGeom prst="rect">
            <a:avLst/>
          </a:prstGeom>
        </p:spPr>
      </p:pic>
      <p:sp>
        <p:nvSpPr>
          <p:cNvPr id="5" name="TextBox 4">
            <a:extLst>
              <a:ext uri="{FF2B5EF4-FFF2-40B4-BE49-F238E27FC236}">
                <a16:creationId xmlns:a16="http://schemas.microsoft.com/office/drawing/2014/main" id="{6A99A03F-637B-49E7-A719-908B9259E6A9}"/>
              </a:ext>
            </a:extLst>
          </p:cNvPr>
          <p:cNvSpPr txBox="1"/>
          <p:nvPr/>
        </p:nvSpPr>
        <p:spPr>
          <a:xfrm>
            <a:off x="2543175" y="5020230"/>
            <a:ext cx="7105650" cy="369332"/>
          </a:xfrm>
          <a:prstGeom prst="rect">
            <a:avLst/>
          </a:prstGeom>
          <a:noFill/>
        </p:spPr>
        <p:txBody>
          <a:bodyPr wrap="square" rtlCol="0">
            <a:spAutoFit/>
          </a:bodyPr>
          <a:lstStyle/>
          <a:p>
            <a:r>
              <a:rPr lang="en-US" dirty="0">
                <a:hlinkClick r:id="rId3"/>
              </a:rPr>
              <a:t>https://www.mededportal.org/collection/interprofessional-education/</a:t>
            </a:r>
            <a:endParaRPr lang="en-US" dirty="0"/>
          </a:p>
        </p:txBody>
      </p:sp>
      <p:pic>
        <p:nvPicPr>
          <p:cNvPr id="6" name="Picture 5">
            <a:extLst>
              <a:ext uri="{FF2B5EF4-FFF2-40B4-BE49-F238E27FC236}">
                <a16:creationId xmlns:a16="http://schemas.microsoft.com/office/drawing/2014/main" id="{02CD05B7-D7B4-4034-86BA-704E34DA9DFA}"/>
              </a:ext>
            </a:extLst>
          </p:cNvPr>
          <p:cNvPicPr>
            <a:picLocks noChangeAspect="1"/>
          </p:cNvPicPr>
          <p:nvPr/>
        </p:nvPicPr>
        <p:blipFill>
          <a:blip r:embed="rId4"/>
          <a:stretch>
            <a:fillRect/>
          </a:stretch>
        </p:blipFill>
        <p:spPr>
          <a:xfrm>
            <a:off x="6938962" y="1066800"/>
            <a:ext cx="2350181" cy="942166"/>
          </a:xfrm>
          <a:prstGeom prst="rect">
            <a:avLst/>
          </a:prstGeom>
        </p:spPr>
      </p:pic>
    </p:spTree>
    <p:extLst>
      <p:ext uri="{BB962C8B-B14F-4D97-AF65-F5344CB8AC3E}">
        <p14:creationId xmlns:p14="http://schemas.microsoft.com/office/powerpoint/2010/main" val="356333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29BB-D636-4695-B0C9-87CDD8595592}"/>
              </a:ext>
            </a:extLst>
          </p:cNvPr>
          <p:cNvSpPr>
            <a:spLocks noGrp="1"/>
          </p:cNvSpPr>
          <p:nvPr>
            <p:ph type="title"/>
          </p:nvPr>
        </p:nvSpPr>
        <p:spPr>
          <a:xfrm>
            <a:off x="361950" y="365125"/>
            <a:ext cx="10515600" cy="1325563"/>
          </a:xfrm>
        </p:spPr>
        <p:txBody>
          <a:bodyPr>
            <a:normAutofit/>
          </a:bodyPr>
          <a:lstStyle/>
          <a:p>
            <a:r>
              <a:rPr lang="en-US" sz="4200" b="1" dirty="0">
                <a:solidFill>
                  <a:srgbClr val="920000"/>
                </a:solidFill>
                <a:effectLst>
                  <a:outerShdw blurRad="38100" dist="38100" dir="2700000" algn="tl">
                    <a:srgbClr val="000000">
                      <a:alpha val="43137"/>
                    </a:srgbClr>
                  </a:outerShdw>
                </a:effectLst>
              </a:rPr>
              <a:t>Case Studies: </a:t>
            </a:r>
            <a:br>
              <a:rPr lang="en-US" sz="4200" b="1" dirty="0">
                <a:solidFill>
                  <a:srgbClr val="920000"/>
                </a:solidFill>
                <a:effectLst>
                  <a:outerShdw blurRad="38100" dist="38100" dir="2700000" algn="tl">
                    <a:srgbClr val="000000">
                      <a:alpha val="43137"/>
                    </a:srgbClr>
                  </a:outerShdw>
                </a:effectLst>
              </a:rPr>
            </a:br>
            <a:r>
              <a:rPr lang="en-US" sz="4200" b="1" dirty="0">
                <a:solidFill>
                  <a:srgbClr val="920000"/>
                </a:solidFill>
                <a:effectLst>
                  <a:outerShdw blurRad="38100" dist="38100" dir="2700000" algn="tl">
                    <a:srgbClr val="000000">
                      <a:alpha val="43137"/>
                    </a:srgbClr>
                  </a:outerShdw>
                </a:effectLst>
              </a:rPr>
              <a:t>ACPHS-AMC Student IPE Models</a:t>
            </a:r>
          </a:p>
        </p:txBody>
      </p:sp>
      <p:sp>
        <p:nvSpPr>
          <p:cNvPr id="3" name="Content Placeholder 2">
            <a:extLst>
              <a:ext uri="{FF2B5EF4-FFF2-40B4-BE49-F238E27FC236}">
                <a16:creationId xmlns:a16="http://schemas.microsoft.com/office/drawing/2014/main" id="{F0CA9A03-C0AD-406C-8808-77BC2AF68F43}"/>
              </a:ext>
            </a:extLst>
          </p:cNvPr>
          <p:cNvSpPr>
            <a:spLocks noGrp="1"/>
          </p:cNvSpPr>
          <p:nvPr>
            <p:ph idx="1"/>
          </p:nvPr>
        </p:nvSpPr>
        <p:spPr/>
        <p:txBody>
          <a:bodyPr>
            <a:normAutofit/>
          </a:bodyPr>
          <a:lstStyle/>
          <a:p>
            <a:pPr marL="0" indent="0">
              <a:buNone/>
            </a:pPr>
            <a:endParaRPr lang="en-US" sz="3400" dirty="0">
              <a:solidFill>
                <a:srgbClr val="920000"/>
              </a:solidFill>
            </a:endParaRPr>
          </a:p>
          <a:p>
            <a:pPr marL="0" indent="0">
              <a:buNone/>
            </a:pPr>
            <a:r>
              <a:rPr lang="en-US" sz="3400" dirty="0"/>
              <a:t>1) </a:t>
            </a:r>
            <a:r>
              <a:rPr lang="en-US" sz="3400" dirty="0">
                <a:solidFill>
                  <a:srgbClr val="920000"/>
                </a:solidFill>
              </a:rPr>
              <a:t>P</a:t>
            </a:r>
            <a:r>
              <a:rPr lang="en-US" sz="3400" dirty="0"/>
              <a:t>harmacy </a:t>
            </a:r>
            <a:r>
              <a:rPr lang="en-US" sz="3400" dirty="0">
                <a:solidFill>
                  <a:srgbClr val="920000"/>
                </a:solidFill>
              </a:rPr>
              <a:t>I</a:t>
            </a:r>
            <a:r>
              <a:rPr lang="en-US" sz="3400" dirty="0"/>
              <a:t>nter</a:t>
            </a:r>
            <a:r>
              <a:rPr lang="en-US" sz="3400" dirty="0">
                <a:solidFill>
                  <a:srgbClr val="920000"/>
                </a:solidFill>
              </a:rPr>
              <a:t>p</a:t>
            </a:r>
            <a:r>
              <a:rPr lang="en-US" sz="3400" dirty="0"/>
              <a:t>rofessional </a:t>
            </a:r>
            <a:r>
              <a:rPr lang="en-US" sz="3400" dirty="0">
                <a:solidFill>
                  <a:srgbClr val="920000"/>
                </a:solidFill>
              </a:rPr>
              <a:t>E</a:t>
            </a:r>
            <a:r>
              <a:rPr lang="en-US" sz="3400" dirty="0"/>
              <a:t>xperience – </a:t>
            </a:r>
            <a:r>
              <a:rPr lang="en-US" sz="3400" dirty="0">
                <a:solidFill>
                  <a:srgbClr val="920000"/>
                </a:solidFill>
              </a:rPr>
              <a:t>PIPE</a:t>
            </a:r>
          </a:p>
          <a:p>
            <a:pPr marL="0" indent="0">
              <a:buNone/>
            </a:pPr>
            <a:r>
              <a:rPr lang="en-US" sz="3400" dirty="0"/>
              <a:t>2) Inpatient Internal Medicine IPE Rounding Team</a:t>
            </a:r>
          </a:p>
        </p:txBody>
      </p:sp>
      <p:sp>
        <p:nvSpPr>
          <p:cNvPr id="4" name="TextBox 3">
            <a:extLst>
              <a:ext uri="{FF2B5EF4-FFF2-40B4-BE49-F238E27FC236}">
                <a16:creationId xmlns:a16="http://schemas.microsoft.com/office/drawing/2014/main" id="{FBF17F61-C3B4-461D-A086-E9137231034D}"/>
              </a:ext>
            </a:extLst>
          </p:cNvPr>
          <p:cNvSpPr txBox="1"/>
          <p:nvPr/>
        </p:nvSpPr>
        <p:spPr>
          <a:xfrm>
            <a:off x="2133600" y="4001294"/>
            <a:ext cx="8743950" cy="1138773"/>
          </a:xfrm>
          <a:prstGeom prst="rect">
            <a:avLst/>
          </a:prstGeom>
          <a:noFill/>
        </p:spPr>
        <p:txBody>
          <a:bodyPr wrap="square" rtlCol="0">
            <a:spAutoFit/>
          </a:bodyPr>
          <a:lstStyle/>
          <a:p>
            <a:pPr marL="285750" indent="-285750">
              <a:buFont typeface="Wingdings" panose="05000000000000000000" pitchFamily="2" charset="2"/>
              <a:buChar char="ü"/>
            </a:pPr>
            <a:r>
              <a:rPr lang="en-US" sz="3400" dirty="0"/>
              <a:t> Program Design</a:t>
            </a:r>
          </a:p>
          <a:p>
            <a:pPr marL="285750" indent="-285750">
              <a:buFont typeface="Wingdings" panose="05000000000000000000" pitchFamily="2" charset="2"/>
              <a:buChar char="ü"/>
            </a:pPr>
            <a:r>
              <a:rPr lang="en-US" sz="3400" dirty="0"/>
              <a:t> Educational and Clinical Impacts</a:t>
            </a:r>
          </a:p>
        </p:txBody>
      </p:sp>
    </p:spTree>
    <p:extLst>
      <p:ext uri="{BB962C8B-B14F-4D97-AF65-F5344CB8AC3E}">
        <p14:creationId xmlns:p14="http://schemas.microsoft.com/office/powerpoint/2010/main" val="814544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6494A-8102-459C-8A09-8C7CBF85619F}"/>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0BB479AA-B905-4C03-B622-20A59AE65D99}"/>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1455BF74-AF96-42A3-8BE5-0A80826FF83C}"/>
              </a:ext>
            </a:extLst>
          </p:cNvPr>
          <p:cNvPicPr>
            <a:picLocks noChangeAspect="1"/>
          </p:cNvPicPr>
          <p:nvPr/>
        </p:nvPicPr>
        <p:blipFill>
          <a:blip r:embed="rId2"/>
          <a:stretch>
            <a:fillRect/>
          </a:stretch>
        </p:blipFill>
        <p:spPr>
          <a:xfrm>
            <a:off x="1368679" y="1690688"/>
            <a:ext cx="8584945" cy="4224338"/>
          </a:xfrm>
          <a:prstGeom prst="rect">
            <a:avLst/>
          </a:prstGeom>
        </p:spPr>
      </p:pic>
      <p:sp>
        <p:nvSpPr>
          <p:cNvPr id="7" name="Rectangle 6">
            <a:extLst>
              <a:ext uri="{FF2B5EF4-FFF2-40B4-BE49-F238E27FC236}">
                <a16:creationId xmlns:a16="http://schemas.microsoft.com/office/drawing/2014/main" id="{09D7469F-57C4-465A-8DEB-628659E1D993}"/>
              </a:ext>
            </a:extLst>
          </p:cNvPr>
          <p:cNvSpPr/>
          <p:nvPr/>
        </p:nvSpPr>
        <p:spPr>
          <a:xfrm>
            <a:off x="1479612" y="5037221"/>
            <a:ext cx="8402326" cy="545432"/>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24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B517-91C1-4B87-ACE1-67C98B825099}"/>
              </a:ext>
            </a:extLst>
          </p:cNvPr>
          <p:cNvSpPr>
            <a:spLocks noGrp="1"/>
          </p:cNvSpPr>
          <p:nvPr>
            <p:ph type="title"/>
          </p:nvPr>
        </p:nvSpPr>
        <p:spPr/>
        <p:txBody>
          <a:bodyPr/>
          <a:lstStyle/>
          <a:p>
            <a:r>
              <a:rPr lang="en-US" dirty="0"/>
              <a:t>PIPE Objectives</a:t>
            </a:r>
          </a:p>
        </p:txBody>
      </p:sp>
      <p:sp>
        <p:nvSpPr>
          <p:cNvPr id="3" name="Content Placeholder 2">
            <a:extLst>
              <a:ext uri="{FF2B5EF4-FFF2-40B4-BE49-F238E27FC236}">
                <a16:creationId xmlns:a16="http://schemas.microsoft.com/office/drawing/2014/main" id="{F873BCFC-9CD4-46EE-B9D3-8F45F602094D}"/>
              </a:ext>
            </a:extLst>
          </p:cNvPr>
          <p:cNvSpPr>
            <a:spLocks noGrp="1"/>
          </p:cNvSpPr>
          <p:nvPr>
            <p:ph idx="1"/>
          </p:nvPr>
        </p:nvSpPr>
        <p:spPr/>
        <p:txBody>
          <a:bodyPr/>
          <a:lstStyle/>
          <a:p>
            <a:pPr marL="514350" indent="-514350">
              <a:buAutoNum type="arabicPeriod"/>
            </a:pPr>
            <a:r>
              <a:rPr lang="en-US" b="1" dirty="0"/>
              <a:t>Reconcile</a:t>
            </a:r>
            <a:r>
              <a:rPr lang="en-US" dirty="0"/>
              <a:t> the home and inpatient medication list using evidence-based practices </a:t>
            </a:r>
          </a:p>
          <a:p>
            <a:pPr marL="514350" indent="-514350">
              <a:buAutoNum type="arabicPeriod"/>
            </a:pPr>
            <a:r>
              <a:rPr lang="en-US" dirty="0"/>
              <a:t>Apply the list of </a:t>
            </a:r>
            <a:r>
              <a:rPr lang="en-US" b="1" dirty="0"/>
              <a:t>drug related problems </a:t>
            </a:r>
            <a:r>
              <a:rPr lang="en-US" dirty="0"/>
              <a:t>(DRPs) to the patient case </a:t>
            </a:r>
          </a:p>
          <a:p>
            <a:pPr marL="514350" indent="-514350">
              <a:buAutoNum type="arabicPeriod"/>
            </a:pPr>
            <a:r>
              <a:rPr lang="en-US" dirty="0"/>
              <a:t> Identify and apply </a:t>
            </a:r>
            <a:r>
              <a:rPr lang="en-US" b="1" dirty="0"/>
              <a:t>evidence-based resources </a:t>
            </a:r>
            <a:r>
              <a:rPr lang="en-US" dirty="0"/>
              <a:t>within a therapeutic focus according to the patient selection chart below</a:t>
            </a:r>
          </a:p>
          <a:p>
            <a:pPr marL="0" indent="0">
              <a:buNone/>
            </a:pPr>
            <a:endParaRPr lang="en-US" dirty="0"/>
          </a:p>
        </p:txBody>
      </p:sp>
    </p:spTree>
    <p:extLst>
      <p:ext uri="{BB962C8B-B14F-4D97-AF65-F5344CB8AC3E}">
        <p14:creationId xmlns:p14="http://schemas.microsoft.com/office/powerpoint/2010/main" val="1952419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E4E0-ECFC-456F-AABA-A54A64A87437}"/>
              </a:ext>
            </a:extLst>
          </p:cNvPr>
          <p:cNvSpPr>
            <a:spLocks noGrp="1"/>
          </p:cNvSpPr>
          <p:nvPr>
            <p:ph type="title"/>
          </p:nvPr>
        </p:nvSpPr>
        <p:spPr/>
        <p:txBody>
          <a:bodyPr/>
          <a:lstStyle/>
          <a:p>
            <a:r>
              <a:rPr lang="en-US" dirty="0"/>
              <a:t>PIPE Design</a:t>
            </a:r>
          </a:p>
        </p:txBody>
      </p:sp>
      <p:sp>
        <p:nvSpPr>
          <p:cNvPr id="3" name="Content Placeholder 2">
            <a:extLst>
              <a:ext uri="{FF2B5EF4-FFF2-40B4-BE49-F238E27FC236}">
                <a16:creationId xmlns:a16="http://schemas.microsoft.com/office/drawing/2014/main" id="{58AC8C0F-0870-4F3C-A76C-146E255C38E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AA4A370-36B0-470F-A3FE-E2688E53F622}"/>
              </a:ext>
            </a:extLst>
          </p:cNvPr>
          <p:cNvPicPr>
            <a:picLocks noChangeAspect="1"/>
          </p:cNvPicPr>
          <p:nvPr/>
        </p:nvPicPr>
        <p:blipFill>
          <a:blip r:embed="rId2"/>
          <a:stretch>
            <a:fillRect/>
          </a:stretch>
        </p:blipFill>
        <p:spPr>
          <a:xfrm>
            <a:off x="698252" y="1825625"/>
            <a:ext cx="10795496" cy="3668713"/>
          </a:xfrm>
          <a:prstGeom prst="rect">
            <a:avLst/>
          </a:prstGeom>
        </p:spPr>
      </p:pic>
      <p:sp>
        <p:nvSpPr>
          <p:cNvPr id="5" name="Rectangle 4">
            <a:extLst>
              <a:ext uri="{FF2B5EF4-FFF2-40B4-BE49-F238E27FC236}">
                <a16:creationId xmlns:a16="http://schemas.microsoft.com/office/drawing/2014/main" id="{ECB0C042-B073-46C4-919B-1714234E377C}"/>
              </a:ext>
            </a:extLst>
          </p:cNvPr>
          <p:cNvSpPr/>
          <p:nvPr/>
        </p:nvSpPr>
        <p:spPr>
          <a:xfrm>
            <a:off x="2935705" y="2743199"/>
            <a:ext cx="6898105" cy="994612"/>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3501-CD7D-4055-A612-93A6E6E67784}"/>
              </a:ext>
            </a:extLst>
          </p:cNvPr>
          <p:cNvSpPr>
            <a:spLocks noGrp="1"/>
          </p:cNvSpPr>
          <p:nvPr>
            <p:ph type="title"/>
          </p:nvPr>
        </p:nvSpPr>
        <p:spPr/>
        <p:txBody>
          <a:bodyPr/>
          <a:lstStyle/>
          <a:p>
            <a:r>
              <a:rPr lang="en-US" dirty="0"/>
              <a:t>PIPE Design</a:t>
            </a:r>
          </a:p>
        </p:txBody>
      </p:sp>
      <p:sp>
        <p:nvSpPr>
          <p:cNvPr id="3" name="Content Placeholder 2">
            <a:extLst>
              <a:ext uri="{FF2B5EF4-FFF2-40B4-BE49-F238E27FC236}">
                <a16:creationId xmlns:a16="http://schemas.microsoft.com/office/drawing/2014/main" id="{6B649043-94EA-450C-AD1D-0B0260C91F9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EDE5CCF-3915-48B4-8652-1924C6918346}"/>
              </a:ext>
            </a:extLst>
          </p:cNvPr>
          <p:cNvPicPr>
            <a:picLocks noChangeAspect="1"/>
          </p:cNvPicPr>
          <p:nvPr/>
        </p:nvPicPr>
        <p:blipFill>
          <a:blip r:embed="rId2"/>
          <a:stretch>
            <a:fillRect/>
          </a:stretch>
        </p:blipFill>
        <p:spPr>
          <a:xfrm>
            <a:off x="1322987" y="1422399"/>
            <a:ext cx="10030813" cy="4848226"/>
          </a:xfrm>
          <a:prstGeom prst="rect">
            <a:avLst/>
          </a:prstGeom>
        </p:spPr>
      </p:pic>
      <p:sp>
        <p:nvSpPr>
          <p:cNvPr id="5" name="Rectangle 4">
            <a:extLst>
              <a:ext uri="{FF2B5EF4-FFF2-40B4-BE49-F238E27FC236}">
                <a16:creationId xmlns:a16="http://schemas.microsoft.com/office/drawing/2014/main" id="{BF922EAA-F4AE-4490-BF13-F004EDE61C86}"/>
              </a:ext>
            </a:extLst>
          </p:cNvPr>
          <p:cNvSpPr/>
          <p:nvPr/>
        </p:nvSpPr>
        <p:spPr>
          <a:xfrm>
            <a:off x="2534653" y="1825625"/>
            <a:ext cx="2951747" cy="4351338"/>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1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8A51-034A-4A76-9FD4-A2FFD71A5D7F}"/>
              </a:ext>
            </a:extLst>
          </p:cNvPr>
          <p:cNvSpPr>
            <a:spLocks noGrp="1"/>
          </p:cNvSpPr>
          <p:nvPr>
            <p:ph type="title"/>
          </p:nvPr>
        </p:nvSpPr>
        <p:spPr/>
        <p:txBody>
          <a:bodyPr/>
          <a:lstStyle/>
          <a:p>
            <a:r>
              <a:rPr lang="en-US" dirty="0"/>
              <a:t>PIPE Design</a:t>
            </a:r>
          </a:p>
        </p:txBody>
      </p:sp>
      <p:sp>
        <p:nvSpPr>
          <p:cNvPr id="3" name="Content Placeholder 2">
            <a:extLst>
              <a:ext uri="{FF2B5EF4-FFF2-40B4-BE49-F238E27FC236}">
                <a16:creationId xmlns:a16="http://schemas.microsoft.com/office/drawing/2014/main" id="{D7F749E2-A6E1-47E5-871D-A1E7CB5D1176}"/>
              </a:ext>
            </a:extLst>
          </p:cNvPr>
          <p:cNvSpPr>
            <a:spLocks noGrp="1"/>
          </p:cNvSpPr>
          <p:nvPr>
            <p:ph idx="1"/>
          </p:nvPr>
        </p:nvSpPr>
        <p:spPr/>
        <p:txBody>
          <a:bodyPr>
            <a:normAutofit fontScale="92500" lnSpcReduction="20000"/>
          </a:bodyPr>
          <a:lstStyle/>
          <a:p>
            <a:pPr marL="0" lvl="0" indent="0">
              <a:buNone/>
            </a:pPr>
            <a:r>
              <a:rPr lang="en-US" b="1" dirty="0"/>
              <a:t>Patient Presentation Criteria</a:t>
            </a:r>
          </a:p>
          <a:p>
            <a:pPr lvl="0"/>
            <a:r>
              <a:rPr lang="en-US" dirty="0"/>
              <a:t>Selected patients must be currently admitted, personally seen by the presenting MS, and undergoing acute care management of at least one of the topics outlined in the Patient Selection Chart.  Once a topic is presented on, it may not be repeated at a subsequent PIPE.</a:t>
            </a:r>
            <a:endParaRPr lang="en-US" sz="2400" dirty="0"/>
          </a:p>
          <a:p>
            <a:pPr lvl="0"/>
            <a:r>
              <a:rPr lang="en-US" dirty="0"/>
              <a:t>Patient presentations should include all of the following elements:</a:t>
            </a:r>
            <a:endParaRPr lang="en-US" sz="2400" dirty="0"/>
          </a:p>
          <a:p>
            <a:pPr lvl="1"/>
            <a:r>
              <a:rPr lang="en-US" dirty="0"/>
              <a:t>CC/HPI</a:t>
            </a:r>
            <a:endParaRPr lang="en-US" sz="2000" dirty="0"/>
          </a:p>
          <a:p>
            <a:pPr lvl="1"/>
            <a:r>
              <a:rPr lang="en-US" dirty="0"/>
              <a:t>PMH</a:t>
            </a:r>
            <a:endParaRPr lang="en-US" sz="2000" dirty="0"/>
          </a:p>
          <a:p>
            <a:pPr lvl="1"/>
            <a:r>
              <a:rPr lang="en-US" dirty="0"/>
              <a:t>Allergies</a:t>
            </a:r>
            <a:endParaRPr lang="en-US" sz="2000" dirty="0"/>
          </a:p>
          <a:p>
            <a:pPr lvl="1"/>
            <a:r>
              <a:rPr lang="en-US" dirty="0"/>
              <a:t>Medications (</a:t>
            </a:r>
            <a:r>
              <a:rPr lang="en-US" u="sng" dirty="0"/>
              <a:t>Home Meds</a:t>
            </a:r>
            <a:r>
              <a:rPr lang="en-US" dirty="0"/>
              <a:t> &amp; </a:t>
            </a:r>
            <a:r>
              <a:rPr lang="en-US" u="sng" dirty="0"/>
              <a:t>Inpatient Meds</a:t>
            </a:r>
            <a:r>
              <a:rPr lang="en-US" dirty="0"/>
              <a:t>)</a:t>
            </a:r>
            <a:endParaRPr lang="en-US" sz="2000" dirty="0"/>
          </a:p>
          <a:p>
            <a:pPr lvl="1"/>
            <a:r>
              <a:rPr lang="en-US" dirty="0"/>
              <a:t>Physical Examination: vitals and relevant PE components</a:t>
            </a:r>
            <a:endParaRPr lang="en-US" sz="2000" dirty="0"/>
          </a:p>
          <a:p>
            <a:pPr lvl="1"/>
            <a:r>
              <a:rPr lang="en-US" dirty="0"/>
              <a:t>Relevant Labs &amp; Imaging</a:t>
            </a:r>
            <a:endParaRPr lang="en-US" sz="2000" dirty="0"/>
          </a:p>
          <a:p>
            <a:pPr lvl="1"/>
            <a:r>
              <a:rPr lang="en-US" dirty="0"/>
              <a:t>Final Diagnosis (or top 3 if still unknown)</a:t>
            </a:r>
            <a:endParaRPr lang="en-US" sz="2000" dirty="0"/>
          </a:p>
          <a:p>
            <a:endParaRPr lang="en-US" dirty="0"/>
          </a:p>
        </p:txBody>
      </p:sp>
    </p:spTree>
    <p:extLst>
      <p:ext uri="{BB962C8B-B14F-4D97-AF65-F5344CB8AC3E}">
        <p14:creationId xmlns:p14="http://schemas.microsoft.com/office/powerpoint/2010/main" val="3559206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C89C-CFAE-436D-99F4-D562B3F9B136}"/>
              </a:ext>
            </a:extLst>
          </p:cNvPr>
          <p:cNvSpPr>
            <a:spLocks noGrp="1"/>
          </p:cNvSpPr>
          <p:nvPr>
            <p:ph type="title"/>
          </p:nvPr>
        </p:nvSpPr>
        <p:spPr/>
        <p:txBody>
          <a:bodyPr/>
          <a:lstStyle/>
          <a:p>
            <a:r>
              <a:rPr lang="en-US" dirty="0"/>
              <a:t>PIPE Design</a:t>
            </a:r>
          </a:p>
        </p:txBody>
      </p:sp>
      <p:sp>
        <p:nvSpPr>
          <p:cNvPr id="3" name="Content Placeholder 2">
            <a:extLst>
              <a:ext uri="{FF2B5EF4-FFF2-40B4-BE49-F238E27FC236}">
                <a16:creationId xmlns:a16="http://schemas.microsoft.com/office/drawing/2014/main" id="{ED487616-95E7-4A3A-BED8-486F75FB7D07}"/>
              </a:ext>
            </a:extLst>
          </p:cNvPr>
          <p:cNvSpPr>
            <a:spLocks noGrp="1"/>
          </p:cNvSpPr>
          <p:nvPr>
            <p:ph idx="1"/>
          </p:nvPr>
        </p:nvSpPr>
        <p:spPr>
          <a:xfrm>
            <a:off x="838200" y="1600702"/>
            <a:ext cx="10515600" cy="4351338"/>
          </a:xfrm>
        </p:spPr>
        <p:txBody>
          <a:bodyPr/>
          <a:lstStyle/>
          <a:p>
            <a:pPr marL="0" indent="0">
              <a:buNone/>
            </a:pPr>
            <a:r>
              <a:rPr lang="en-US" dirty="0"/>
              <a:t>Week 1</a:t>
            </a:r>
          </a:p>
          <a:p>
            <a:pPr lvl="1"/>
            <a:r>
              <a:rPr lang="en-US" dirty="0"/>
              <a:t>MS presents only a one-liner &amp; MRN on any patient seen that day</a:t>
            </a:r>
          </a:p>
          <a:p>
            <a:pPr lvl="1"/>
            <a:r>
              <a:rPr lang="en-US" dirty="0"/>
              <a:t>This week’s topic is best practices in collecting a home medication history, medication reconciliation, and identification of drug related problems </a:t>
            </a:r>
          </a:p>
          <a:p>
            <a:endParaRPr lang="en-US" dirty="0"/>
          </a:p>
        </p:txBody>
      </p:sp>
      <p:graphicFrame>
        <p:nvGraphicFramePr>
          <p:cNvPr id="6" name="Table 5">
            <a:extLst>
              <a:ext uri="{FF2B5EF4-FFF2-40B4-BE49-F238E27FC236}">
                <a16:creationId xmlns:a16="http://schemas.microsoft.com/office/drawing/2014/main" id="{E51A4862-2726-49A7-A92A-6FA804328FC8}"/>
              </a:ext>
            </a:extLst>
          </p:cNvPr>
          <p:cNvGraphicFramePr>
            <a:graphicFrameLocks noGrp="1"/>
          </p:cNvGraphicFramePr>
          <p:nvPr>
            <p:extLst>
              <p:ext uri="{D42A27DB-BD31-4B8C-83A1-F6EECF244321}">
                <p14:modId xmlns:p14="http://schemas.microsoft.com/office/powerpoint/2010/main" val="340324893"/>
              </p:ext>
            </p:extLst>
          </p:nvPr>
        </p:nvGraphicFramePr>
        <p:xfrm>
          <a:off x="1796716" y="3309472"/>
          <a:ext cx="9336505" cy="3261958"/>
        </p:xfrm>
        <a:graphic>
          <a:graphicData uri="http://schemas.openxmlformats.org/drawingml/2006/table">
            <a:tbl>
              <a:tblPr firstRow="1" firstCol="1" bandRow="1">
                <a:tableStyleId>{5C22544A-7EE6-4342-B048-85BDC9FD1C3A}</a:tableStyleId>
              </a:tblPr>
              <a:tblGrid>
                <a:gridCol w="1995831">
                  <a:extLst>
                    <a:ext uri="{9D8B030D-6E8A-4147-A177-3AD203B41FA5}">
                      <a16:colId xmlns:a16="http://schemas.microsoft.com/office/drawing/2014/main" val="1274345421"/>
                    </a:ext>
                  </a:extLst>
                </a:gridCol>
                <a:gridCol w="7340674">
                  <a:extLst>
                    <a:ext uri="{9D8B030D-6E8A-4147-A177-3AD203B41FA5}">
                      <a16:colId xmlns:a16="http://schemas.microsoft.com/office/drawing/2014/main" val="2994954782"/>
                    </a:ext>
                  </a:extLst>
                </a:gridCol>
              </a:tblGrid>
              <a:tr h="269392">
                <a:tc>
                  <a:txBody>
                    <a:bodyPr/>
                    <a:lstStyle/>
                    <a:p>
                      <a:pPr marL="0" marR="0">
                        <a:lnSpc>
                          <a:spcPct val="115000"/>
                        </a:lnSpc>
                        <a:spcBef>
                          <a:spcPts val="0"/>
                        </a:spcBef>
                        <a:spcAft>
                          <a:spcPts val="0"/>
                        </a:spcAft>
                      </a:pPr>
                      <a:r>
                        <a:rPr lang="en-US" sz="1800">
                          <a:effectLst/>
                        </a:rPr>
                        <a:t>1:00 - 1:15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Introductions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331907"/>
                  </a:ext>
                </a:extLst>
              </a:tr>
              <a:tr h="555545">
                <a:tc>
                  <a:txBody>
                    <a:bodyPr/>
                    <a:lstStyle/>
                    <a:p>
                      <a:pPr marL="0" marR="0">
                        <a:lnSpc>
                          <a:spcPct val="115000"/>
                        </a:lnSpc>
                        <a:spcBef>
                          <a:spcPts val="0"/>
                        </a:spcBef>
                        <a:spcAft>
                          <a:spcPts val="0"/>
                        </a:spcAft>
                      </a:pPr>
                      <a:r>
                        <a:rPr lang="en-US" sz="1800">
                          <a:effectLst/>
                        </a:rPr>
                        <a:t>1:15 - 1:20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Group consensus to determine the 3 topics we will discuss at each subsequent 3 PIPE sessions, using patient selection chart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0557109"/>
                  </a:ext>
                </a:extLst>
              </a:tr>
              <a:tr h="555545">
                <a:tc>
                  <a:txBody>
                    <a:bodyPr/>
                    <a:lstStyle/>
                    <a:p>
                      <a:pPr marL="0" marR="0">
                        <a:lnSpc>
                          <a:spcPct val="115000"/>
                        </a:lnSpc>
                        <a:spcBef>
                          <a:spcPts val="0"/>
                        </a:spcBef>
                        <a:spcAft>
                          <a:spcPts val="0"/>
                        </a:spcAft>
                      </a:pPr>
                      <a:r>
                        <a:rPr lang="en-US" sz="1800">
                          <a:effectLst/>
                        </a:rPr>
                        <a:t>1:20 - 1:30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MS presents one-liner &amp; MRN of patient seen that morning</a:t>
                      </a:r>
                    </a:p>
                    <a:p>
                      <a:pPr marL="0" marR="0">
                        <a:lnSpc>
                          <a:spcPct val="115000"/>
                        </a:lnSpc>
                        <a:spcBef>
                          <a:spcPts val="0"/>
                        </a:spcBef>
                        <a:spcAft>
                          <a:spcPts val="0"/>
                        </a:spcAft>
                      </a:pPr>
                      <a:r>
                        <a:rPr lang="en-US" sz="1800" dirty="0">
                          <a:effectLst/>
                        </a:rPr>
                        <a:t>Group review of home and inpatient medications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62982"/>
                  </a:ext>
                </a:extLst>
              </a:tr>
              <a:tr h="1127850">
                <a:tc>
                  <a:txBody>
                    <a:bodyPr/>
                    <a:lstStyle/>
                    <a:p>
                      <a:pPr marL="0" marR="0">
                        <a:lnSpc>
                          <a:spcPct val="115000"/>
                        </a:lnSpc>
                        <a:spcBef>
                          <a:spcPts val="0"/>
                        </a:spcBef>
                        <a:spcAft>
                          <a:spcPts val="0"/>
                        </a:spcAft>
                      </a:pPr>
                      <a:r>
                        <a:rPr lang="en-US" sz="1800">
                          <a:effectLst/>
                        </a:rPr>
                        <a:t>1:30 – 1:45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MS and PS divide into evenly distributed small groups to evaluate the home and inpatient medications, and assess for Drug Related Problems including drug interactions (see above for DRP explanation)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064889"/>
                  </a:ext>
                </a:extLst>
              </a:tr>
              <a:tr h="555545">
                <a:tc>
                  <a:txBody>
                    <a:bodyPr/>
                    <a:lstStyle/>
                    <a:p>
                      <a:pPr marL="0" marR="0">
                        <a:lnSpc>
                          <a:spcPct val="115000"/>
                        </a:lnSpc>
                        <a:spcBef>
                          <a:spcPts val="0"/>
                        </a:spcBef>
                        <a:spcAft>
                          <a:spcPts val="0"/>
                        </a:spcAft>
                      </a:pPr>
                      <a:r>
                        <a:rPr lang="en-US" sz="1800">
                          <a:effectLst/>
                        </a:rPr>
                        <a:t>1:45 – 2:00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Small groups present findings to entire group, with faculty led discussion of clinical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0481669"/>
                  </a:ext>
                </a:extLst>
              </a:tr>
            </a:tbl>
          </a:graphicData>
        </a:graphic>
      </p:graphicFrame>
    </p:spTree>
    <p:extLst>
      <p:ext uri="{BB962C8B-B14F-4D97-AF65-F5344CB8AC3E}">
        <p14:creationId xmlns:p14="http://schemas.microsoft.com/office/powerpoint/2010/main" val="3702738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5A23-D6E8-4F62-8EFE-67F31B032219}"/>
              </a:ext>
            </a:extLst>
          </p:cNvPr>
          <p:cNvSpPr>
            <a:spLocks noGrp="1"/>
          </p:cNvSpPr>
          <p:nvPr>
            <p:ph type="title"/>
          </p:nvPr>
        </p:nvSpPr>
        <p:spPr/>
        <p:txBody>
          <a:bodyPr/>
          <a:lstStyle/>
          <a:p>
            <a:r>
              <a:rPr lang="en-US" dirty="0"/>
              <a:t>PIPE Design</a:t>
            </a:r>
          </a:p>
        </p:txBody>
      </p:sp>
      <p:sp>
        <p:nvSpPr>
          <p:cNvPr id="3" name="Content Placeholder 2">
            <a:extLst>
              <a:ext uri="{FF2B5EF4-FFF2-40B4-BE49-F238E27FC236}">
                <a16:creationId xmlns:a16="http://schemas.microsoft.com/office/drawing/2014/main" id="{0621B20A-C7EA-4B81-89E6-008A41237AA7}"/>
              </a:ext>
            </a:extLst>
          </p:cNvPr>
          <p:cNvSpPr>
            <a:spLocks noGrp="1"/>
          </p:cNvSpPr>
          <p:nvPr>
            <p:ph idx="1"/>
          </p:nvPr>
        </p:nvSpPr>
        <p:spPr>
          <a:xfrm>
            <a:off x="838200" y="1521618"/>
            <a:ext cx="10515600" cy="4351338"/>
          </a:xfrm>
        </p:spPr>
        <p:txBody>
          <a:bodyPr/>
          <a:lstStyle/>
          <a:p>
            <a:pPr lvl="0"/>
            <a:r>
              <a:rPr lang="en-US" dirty="0"/>
              <a:t>Weeks 2, 3, 4</a:t>
            </a:r>
            <a:endParaRPr lang="en-US" sz="2400" dirty="0"/>
          </a:p>
          <a:p>
            <a:pPr lvl="1"/>
            <a:r>
              <a:rPr lang="en-US" u="sng" dirty="0"/>
              <a:t>All teams</a:t>
            </a:r>
            <a:r>
              <a:rPr lang="en-US" dirty="0"/>
              <a:t> must come prepared to each of the subsequent 3 PIPE sessions prepared to fully present one patient that fits the patient selection chart criteria according to the 3 agreed upon topics determined during week 1.  </a:t>
            </a:r>
            <a:endParaRPr lang="en-US" sz="2000" dirty="0"/>
          </a:p>
          <a:p>
            <a:pPr lvl="1"/>
            <a:r>
              <a:rPr lang="en-US" dirty="0"/>
              <a:t>All teams provide a 1 liner to entire group at start of PIPE.  Medical and pharmacy faculty will select one of the team’s patients for full presentation, per below patient presentation criteria.  </a:t>
            </a:r>
            <a:endParaRPr lang="en-US" sz="2000" dirty="0"/>
          </a:p>
          <a:p>
            <a:endParaRPr lang="en-US" dirty="0"/>
          </a:p>
        </p:txBody>
      </p:sp>
      <p:graphicFrame>
        <p:nvGraphicFramePr>
          <p:cNvPr id="6" name="Table 5">
            <a:extLst>
              <a:ext uri="{FF2B5EF4-FFF2-40B4-BE49-F238E27FC236}">
                <a16:creationId xmlns:a16="http://schemas.microsoft.com/office/drawing/2014/main" id="{464CF6B9-2FA8-4DA3-B2DA-37D2AA6C8825}"/>
              </a:ext>
            </a:extLst>
          </p:cNvPr>
          <p:cNvGraphicFramePr>
            <a:graphicFrameLocks noGrp="1"/>
          </p:cNvGraphicFramePr>
          <p:nvPr>
            <p:extLst>
              <p:ext uri="{D42A27DB-BD31-4B8C-83A1-F6EECF244321}">
                <p14:modId xmlns:p14="http://schemas.microsoft.com/office/powerpoint/2010/main" val="2171621838"/>
              </p:ext>
            </p:extLst>
          </p:nvPr>
        </p:nvGraphicFramePr>
        <p:xfrm>
          <a:off x="561474" y="4094855"/>
          <a:ext cx="11357810" cy="2754847"/>
        </p:xfrm>
        <a:graphic>
          <a:graphicData uri="http://schemas.openxmlformats.org/drawingml/2006/table">
            <a:tbl>
              <a:tblPr firstRow="1" firstCol="1" bandRow="1">
                <a:tableStyleId>{5C22544A-7EE6-4342-B048-85BDC9FD1C3A}</a:tableStyleId>
              </a:tblPr>
              <a:tblGrid>
                <a:gridCol w="2427921">
                  <a:extLst>
                    <a:ext uri="{9D8B030D-6E8A-4147-A177-3AD203B41FA5}">
                      <a16:colId xmlns:a16="http://schemas.microsoft.com/office/drawing/2014/main" val="3684058340"/>
                    </a:ext>
                  </a:extLst>
                </a:gridCol>
                <a:gridCol w="8929889">
                  <a:extLst>
                    <a:ext uri="{9D8B030D-6E8A-4147-A177-3AD203B41FA5}">
                      <a16:colId xmlns:a16="http://schemas.microsoft.com/office/drawing/2014/main" val="4010142174"/>
                    </a:ext>
                  </a:extLst>
                </a:gridCol>
              </a:tblGrid>
              <a:tr h="718923">
                <a:tc>
                  <a:txBody>
                    <a:bodyPr/>
                    <a:lstStyle/>
                    <a:p>
                      <a:pPr marL="0" marR="0">
                        <a:lnSpc>
                          <a:spcPct val="115000"/>
                        </a:lnSpc>
                        <a:spcBef>
                          <a:spcPts val="0"/>
                        </a:spcBef>
                        <a:spcAft>
                          <a:spcPts val="0"/>
                        </a:spcAft>
                      </a:pPr>
                      <a:r>
                        <a:rPr lang="en-US" sz="1800" dirty="0">
                          <a:effectLst/>
                        </a:rPr>
                        <a:t>1:00 - 1:10 pm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All teams provide a 1 liner of a patient that fits into selected therapeutic topic for the week.  Medical and pharmacy faculty select one of the team’s patients for full 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021046"/>
                  </a:ext>
                </a:extLst>
              </a:tr>
              <a:tr h="474510">
                <a:tc>
                  <a:txBody>
                    <a:bodyPr/>
                    <a:lstStyle/>
                    <a:p>
                      <a:pPr marL="0" marR="0">
                        <a:lnSpc>
                          <a:spcPct val="115000"/>
                        </a:lnSpc>
                        <a:spcBef>
                          <a:spcPts val="0"/>
                        </a:spcBef>
                        <a:spcAft>
                          <a:spcPts val="0"/>
                        </a:spcAft>
                      </a:pPr>
                      <a:r>
                        <a:rPr lang="en-US" sz="1800" dirty="0">
                          <a:effectLst/>
                        </a:rPr>
                        <a:t>1:10 - 1:15 pm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One MS team fully presents patient, including Soarian login to display supporting information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1834737"/>
                  </a:ext>
                </a:extLst>
              </a:tr>
              <a:tr h="474510">
                <a:tc>
                  <a:txBody>
                    <a:bodyPr/>
                    <a:lstStyle/>
                    <a:p>
                      <a:pPr marL="0" marR="0">
                        <a:lnSpc>
                          <a:spcPct val="115000"/>
                        </a:lnSpc>
                        <a:spcBef>
                          <a:spcPts val="0"/>
                        </a:spcBef>
                        <a:spcAft>
                          <a:spcPts val="0"/>
                        </a:spcAft>
                      </a:pPr>
                      <a:r>
                        <a:rPr lang="en-US" sz="1800">
                          <a:effectLst/>
                        </a:rPr>
                        <a:t>1:15 - 1:20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Entire group determines primary diagnostic problem and pharmacotherapeutic problem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2166423"/>
                  </a:ext>
                </a:extLst>
              </a:tr>
              <a:tr h="474510">
                <a:tc>
                  <a:txBody>
                    <a:bodyPr/>
                    <a:lstStyle/>
                    <a:p>
                      <a:pPr marL="0" marR="0">
                        <a:lnSpc>
                          <a:spcPct val="115000"/>
                        </a:lnSpc>
                        <a:spcBef>
                          <a:spcPts val="0"/>
                        </a:spcBef>
                        <a:spcAft>
                          <a:spcPts val="0"/>
                        </a:spcAft>
                      </a:pPr>
                      <a:r>
                        <a:rPr lang="en-US" sz="1800">
                          <a:effectLst/>
                        </a:rPr>
                        <a:t>1:20 - 1:40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MS and PS divide into evenly distributed small groups to evaluate the primary problems, using PIPE Problem Solving Guide (see below)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8569351"/>
                  </a:ext>
                </a:extLst>
              </a:tr>
              <a:tr h="474510">
                <a:tc>
                  <a:txBody>
                    <a:bodyPr/>
                    <a:lstStyle/>
                    <a:p>
                      <a:pPr marL="0" marR="0">
                        <a:lnSpc>
                          <a:spcPct val="115000"/>
                        </a:lnSpc>
                        <a:spcBef>
                          <a:spcPts val="0"/>
                        </a:spcBef>
                        <a:spcAft>
                          <a:spcPts val="0"/>
                        </a:spcAft>
                      </a:pPr>
                      <a:r>
                        <a:rPr lang="en-US" sz="1800">
                          <a:effectLst/>
                        </a:rPr>
                        <a:t>1:40 – 2:00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Small groups present findings to entire group, with faculty led discussion of clinical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3243694"/>
                  </a:ext>
                </a:extLst>
              </a:tr>
            </a:tbl>
          </a:graphicData>
        </a:graphic>
      </p:graphicFrame>
    </p:spTree>
    <p:extLst>
      <p:ext uri="{BB962C8B-B14F-4D97-AF65-F5344CB8AC3E}">
        <p14:creationId xmlns:p14="http://schemas.microsoft.com/office/powerpoint/2010/main" val="720506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4F74-5961-443A-ABA2-9D6A41BAEC5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22552AE-7D71-407E-B43F-FE79725578B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96B6978-134B-40AF-8D9D-808492E56FA6}"/>
              </a:ext>
            </a:extLst>
          </p:cNvPr>
          <p:cNvPicPr>
            <a:picLocks noChangeAspect="1"/>
          </p:cNvPicPr>
          <p:nvPr/>
        </p:nvPicPr>
        <p:blipFill>
          <a:blip r:embed="rId2"/>
          <a:stretch>
            <a:fillRect/>
          </a:stretch>
        </p:blipFill>
        <p:spPr>
          <a:xfrm>
            <a:off x="504824" y="523081"/>
            <a:ext cx="8272974" cy="5811838"/>
          </a:xfrm>
          <a:prstGeom prst="rect">
            <a:avLst/>
          </a:prstGeom>
        </p:spPr>
      </p:pic>
      <p:sp>
        <p:nvSpPr>
          <p:cNvPr id="6" name="Rectangle 5">
            <a:extLst>
              <a:ext uri="{FF2B5EF4-FFF2-40B4-BE49-F238E27FC236}">
                <a16:creationId xmlns:a16="http://schemas.microsoft.com/office/drawing/2014/main" id="{B87D0E8F-224E-4276-B7F4-D583F9EE243F}"/>
              </a:ext>
            </a:extLst>
          </p:cNvPr>
          <p:cNvSpPr/>
          <p:nvPr/>
        </p:nvSpPr>
        <p:spPr>
          <a:xfrm>
            <a:off x="838200" y="1027906"/>
            <a:ext cx="6898105" cy="994612"/>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1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9AAB-B460-4F36-9E1A-8174EF2AC7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2AE2BB-6E48-434D-845C-61F94BA36146}"/>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5F6A380-4DBD-4FE3-8B3B-5E1E95F0FD1D}"/>
              </a:ext>
            </a:extLst>
          </p:cNvPr>
          <p:cNvPicPr>
            <a:picLocks noChangeAspect="1"/>
          </p:cNvPicPr>
          <p:nvPr/>
        </p:nvPicPr>
        <p:blipFill>
          <a:blip r:embed="rId2"/>
          <a:stretch>
            <a:fillRect/>
          </a:stretch>
        </p:blipFill>
        <p:spPr>
          <a:xfrm>
            <a:off x="1459952" y="468789"/>
            <a:ext cx="9272095" cy="6024086"/>
          </a:xfrm>
          <a:prstGeom prst="rect">
            <a:avLst/>
          </a:prstGeom>
        </p:spPr>
      </p:pic>
      <p:sp>
        <p:nvSpPr>
          <p:cNvPr id="5" name="TextBox 4">
            <a:extLst>
              <a:ext uri="{FF2B5EF4-FFF2-40B4-BE49-F238E27FC236}">
                <a16:creationId xmlns:a16="http://schemas.microsoft.com/office/drawing/2014/main" id="{70C1E361-EA1A-43D7-9F54-91CBAD812D00}"/>
              </a:ext>
            </a:extLst>
          </p:cNvPr>
          <p:cNvSpPr txBox="1"/>
          <p:nvPr/>
        </p:nvSpPr>
        <p:spPr>
          <a:xfrm>
            <a:off x="7321824" y="6353503"/>
            <a:ext cx="5358908" cy="400110"/>
          </a:xfrm>
          <a:prstGeom prst="rect">
            <a:avLst/>
          </a:prstGeom>
          <a:noFill/>
        </p:spPr>
        <p:txBody>
          <a:bodyPr wrap="square" rtlCol="0">
            <a:spAutoFit/>
          </a:bodyPr>
          <a:lstStyle/>
          <a:p>
            <a:r>
              <a:rPr lang="en-US" sz="1000" i="1" dirty="0">
                <a:solidFill>
                  <a:schemeClr val="bg2">
                    <a:lumMod val="50000"/>
                  </a:schemeClr>
                </a:solidFill>
              </a:rPr>
              <a:t>World Health Organization (WHO). (2010). Framework for action on</a:t>
            </a:r>
            <a:br>
              <a:rPr lang="en-US" sz="1000" i="1" dirty="0">
                <a:solidFill>
                  <a:schemeClr val="bg2">
                    <a:lumMod val="50000"/>
                  </a:schemeClr>
                </a:solidFill>
              </a:rPr>
            </a:br>
            <a:r>
              <a:rPr lang="en-US" sz="1000" i="1" dirty="0">
                <a:solidFill>
                  <a:schemeClr val="bg2">
                    <a:lumMod val="50000"/>
                  </a:schemeClr>
                </a:solidFill>
              </a:rPr>
              <a:t>interprofessional education &amp; collaborative practice. Geneva: World Health Organization.</a:t>
            </a:r>
            <a:endParaRPr lang="en-US" sz="1000" dirty="0">
              <a:solidFill>
                <a:schemeClr val="bg2">
                  <a:lumMod val="50000"/>
                </a:schemeClr>
              </a:solidFill>
            </a:endParaRPr>
          </a:p>
        </p:txBody>
      </p:sp>
    </p:spTree>
    <p:extLst>
      <p:ext uri="{BB962C8B-B14F-4D97-AF65-F5344CB8AC3E}">
        <p14:creationId xmlns:p14="http://schemas.microsoft.com/office/powerpoint/2010/main" val="329839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7C84-59EA-4ACB-8990-91B65E8F1E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7975DD-91E6-424E-BA1F-2F07D87E6DC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7834442-5213-4658-A2D5-92A44D91C25E}"/>
              </a:ext>
            </a:extLst>
          </p:cNvPr>
          <p:cNvPicPr>
            <a:picLocks noChangeAspect="1"/>
          </p:cNvPicPr>
          <p:nvPr/>
        </p:nvPicPr>
        <p:blipFill>
          <a:blip r:embed="rId2"/>
          <a:stretch>
            <a:fillRect/>
          </a:stretch>
        </p:blipFill>
        <p:spPr>
          <a:xfrm>
            <a:off x="523875" y="933450"/>
            <a:ext cx="8134350" cy="4991100"/>
          </a:xfrm>
          <a:prstGeom prst="rect">
            <a:avLst/>
          </a:prstGeom>
        </p:spPr>
      </p:pic>
      <p:sp>
        <p:nvSpPr>
          <p:cNvPr id="5" name="Rectangle 4">
            <a:extLst>
              <a:ext uri="{FF2B5EF4-FFF2-40B4-BE49-F238E27FC236}">
                <a16:creationId xmlns:a16="http://schemas.microsoft.com/office/drawing/2014/main" id="{FC51E22A-059B-4AA1-92B9-D4C471D6E275}"/>
              </a:ext>
            </a:extLst>
          </p:cNvPr>
          <p:cNvSpPr/>
          <p:nvPr/>
        </p:nvSpPr>
        <p:spPr>
          <a:xfrm>
            <a:off x="3919287" y="2018131"/>
            <a:ext cx="5053263" cy="692985"/>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61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FF22-29D3-4492-8664-9DEEF6338303}"/>
              </a:ext>
            </a:extLst>
          </p:cNvPr>
          <p:cNvSpPr>
            <a:spLocks noGrp="1"/>
          </p:cNvSpPr>
          <p:nvPr>
            <p:ph type="title"/>
          </p:nvPr>
        </p:nvSpPr>
        <p:spPr/>
        <p:txBody>
          <a:bodyPr/>
          <a:lstStyle/>
          <a:p>
            <a:r>
              <a:rPr lang="en-US" dirty="0"/>
              <a:t>PIPE Outcomes</a:t>
            </a:r>
          </a:p>
        </p:txBody>
      </p:sp>
      <p:sp>
        <p:nvSpPr>
          <p:cNvPr id="6" name="Content Placeholder 5">
            <a:extLst>
              <a:ext uri="{FF2B5EF4-FFF2-40B4-BE49-F238E27FC236}">
                <a16:creationId xmlns:a16="http://schemas.microsoft.com/office/drawing/2014/main" id="{EEE51B74-A83D-4D7D-8C37-209747553840}"/>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2858F30-5D73-43F6-B1B9-12E699A9419E}"/>
              </a:ext>
            </a:extLst>
          </p:cNvPr>
          <p:cNvPicPr>
            <a:picLocks noChangeAspect="1"/>
          </p:cNvPicPr>
          <p:nvPr/>
        </p:nvPicPr>
        <p:blipFill>
          <a:blip r:embed="rId3"/>
          <a:stretch>
            <a:fillRect/>
          </a:stretch>
        </p:blipFill>
        <p:spPr>
          <a:xfrm>
            <a:off x="3219450" y="1333499"/>
            <a:ext cx="6115050" cy="5350669"/>
          </a:xfrm>
          <a:prstGeom prst="rect">
            <a:avLst/>
          </a:prstGeom>
        </p:spPr>
      </p:pic>
      <p:sp>
        <p:nvSpPr>
          <p:cNvPr id="8" name="Rectangle 7">
            <a:extLst>
              <a:ext uri="{FF2B5EF4-FFF2-40B4-BE49-F238E27FC236}">
                <a16:creationId xmlns:a16="http://schemas.microsoft.com/office/drawing/2014/main" id="{7C981420-52DD-489D-953A-88FB025C9988}"/>
              </a:ext>
            </a:extLst>
          </p:cNvPr>
          <p:cNvSpPr/>
          <p:nvPr/>
        </p:nvSpPr>
        <p:spPr>
          <a:xfrm>
            <a:off x="3028950" y="5062836"/>
            <a:ext cx="6096000" cy="923330"/>
          </a:xfrm>
          <a:prstGeom prst="rect">
            <a:avLst/>
          </a:prstGeom>
        </p:spPr>
        <p:txBody>
          <a:bodyPr>
            <a:spAutoFit/>
          </a:bodyPr>
          <a:lstStyle/>
          <a:p>
            <a:r>
              <a:rPr lang="en-US" dirty="0">
                <a:solidFill>
                  <a:srgbClr val="5D5D5D"/>
                </a:solidFill>
                <a:latin typeface="Qualtrics Grotesque"/>
              </a:rPr>
              <a:t>Activities in PIPE sessions</a:t>
            </a:r>
            <a:r>
              <a:rPr lang="en-US" dirty="0">
                <a:solidFill>
                  <a:srgbClr val="920000"/>
                </a:solidFill>
                <a:latin typeface="Qualtrics Grotesque"/>
              </a:rPr>
              <a:t> improved my ability to communicate </a:t>
            </a:r>
            <a:r>
              <a:rPr lang="en-US" dirty="0">
                <a:solidFill>
                  <a:srgbClr val="5D5D5D"/>
                </a:solidFill>
                <a:latin typeface="Qualtrics Grotesque"/>
              </a:rPr>
              <a:t>with other healthcare professionals/students in a way that promotes a team approach to patient care.</a:t>
            </a:r>
            <a:endParaRPr lang="en-US" dirty="0"/>
          </a:p>
        </p:txBody>
      </p:sp>
      <p:pic>
        <p:nvPicPr>
          <p:cNvPr id="9" name="Picture 8">
            <a:extLst>
              <a:ext uri="{FF2B5EF4-FFF2-40B4-BE49-F238E27FC236}">
                <a16:creationId xmlns:a16="http://schemas.microsoft.com/office/drawing/2014/main" id="{44E4792C-0FEA-4C2A-A533-65DAA4305D78}"/>
              </a:ext>
            </a:extLst>
          </p:cNvPr>
          <p:cNvPicPr>
            <a:picLocks noChangeAspect="1"/>
          </p:cNvPicPr>
          <p:nvPr/>
        </p:nvPicPr>
        <p:blipFill>
          <a:blip r:embed="rId4"/>
          <a:stretch>
            <a:fillRect/>
          </a:stretch>
        </p:blipFill>
        <p:spPr>
          <a:xfrm>
            <a:off x="13034" y="6078557"/>
            <a:ext cx="4180569" cy="701010"/>
          </a:xfrm>
          <a:prstGeom prst="rect">
            <a:avLst/>
          </a:prstGeom>
        </p:spPr>
      </p:pic>
    </p:spTree>
    <p:extLst>
      <p:ext uri="{BB962C8B-B14F-4D97-AF65-F5344CB8AC3E}">
        <p14:creationId xmlns:p14="http://schemas.microsoft.com/office/powerpoint/2010/main" val="1163748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0C5D-7C82-4DD1-859F-4750EB9C74E8}"/>
              </a:ext>
            </a:extLst>
          </p:cNvPr>
          <p:cNvSpPr>
            <a:spLocks noGrp="1"/>
          </p:cNvSpPr>
          <p:nvPr>
            <p:ph type="title"/>
          </p:nvPr>
        </p:nvSpPr>
        <p:spPr/>
        <p:txBody>
          <a:bodyPr/>
          <a:lstStyle/>
          <a:p>
            <a:r>
              <a:rPr lang="en-US" dirty="0"/>
              <a:t>PIPE Outcomes</a:t>
            </a:r>
          </a:p>
        </p:txBody>
      </p:sp>
      <p:sp>
        <p:nvSpPr>
          <p:cNvPr id="3" name="Content Placeholder 2">
            <a:extLst>
              <a:ext uri="{FF2B5EF4-FFF2-40B4-BE49-F238E27FC236}">
                <a16:creationId xmlns:a16="http://schemas.microsoft.com/office/drawing/2014/main" id="{3D7CDDC2-23CA-4CDF-A69D-B8BA2499B0DD}"/>
              </a:ext>
            </a:extLst>
          </p:cNvPr>
          <p:cNvSpPr>
            <a:spLocks noGrp="1"/>
          </p:cNvSpPr>
          <p:nvPr>
            <p:ph idx="1"/>
          </p:nvPr>
        </p:nvSpPr>
        <p:spPr>
          <a:xfrm>
            <a:off x="704850" y="1536700"/>
            <a:ext cx="10515600" cy="4351338"/>
          </a:xfrm>
        </p:spPr>
        <p:txBody>
          <a:bodyPr/>
          <a:lstStyle/>
          <a:p>
            <a:endParaRPr lang="en-US"/>
          </a:p>
        </p:txBody>
      </p:sp>
      <p:pic>
        <p:nvPicPr>
          <p:cNvPr id="4" name="Picture 3">
            <a:extLst>
              <a:ext uri="{FF2B5EF4-FFF2-40B4-BE49-F238E27FC236}">
                <a16:creationId xmlns:a16="http://schemas.microsoft.com/office/drawing/2014/main" id="{40620F0D-412C-4D30-8632-913B31E14454}"/>
              </a:ext>
            </a:extLst>
          </p:cNvPr>
          <p:cNvPicPr>
            <a:picLocks noChangeAspect="1"/>
          </p:cNvPicPr>
          <p:nvPr/>
        </p:nvPicPr>
        <p:blipFill>
          <a:blip r:embed="rId3"/>
          <a:stretch>
            <a:fillRect/>
          </a:stretch>
        </p:blipFill>
        <p:spPr>
          <a:xfrm>
            <a:off x="2838449" y="1314450"/>
            <a:ext cx="6184953" cy="5543550"/>
          </a:xfrm>
          <a:prstGeom prst="rect">
            <a:avLst/>
          </a:prstGeom>
        </p:spPr>
      </p:pic>
      <p:sp>
        <p:nvSpPr>
          <p:cNvPr id="5" name="Rectangle 4">
            <a:extLst>
              <a:ext uri="{FF2B5EF4-FFF2-40B4-BE49-F238E27FC236}">
                <a16:creationId xmlns:a16="http://schemas.microsoft.com/office/drawing/2014/main" id="{F4C06371-7627-4151-9399-943E8F2BFF8A}"/>
              </a:ext>
            </a:extLst>
          </p:cNvPr>
          <p:cNvSpPr/>
          <p:nvPr/>
        </p:nvSpPr>
        <p:spPr>
          <a:xfrm>
            <a:off x="2927402" y="5321300"/>
            <a:ext cx="6096000" cy="923330"/>
          </a:xfrm>
          <a:prstGeom prst="rect">
            <a:avLst/>
          </a:prstGeom>
        </p:spPr>
        <p:txBody>
          <a:bodyPr>
            <a:spAutoFit/>
          </a:bodyPr>
          <a:lstStyle/>
          <a:p>
            <a:r>
              <a:rPr lang="en-US" dirty="0">
                <a:solidFill>
                  <a:srgbClr val="222222"/>
                </a:solidFill>
                <a:latin typeface="Qualtrics Grotesque"/>
              </a:rPr>
              <a:t>Activities in PIPE sessions </a:t>
            </a:r>
            <a:r>
              <a:rPr lang="en-US" dirty="0">
                <a:solidFill>
                  <a:srgbClr val="920000"/>
                </a:solidFill>
                <a:latin typeface="Qualtrics Grotesque"/>
              </a:rPr>
              <a:t>improved my ability to understand</a:t>
            </a:r>
            <a:r>
              <a:rPr lang="en-US" dirty="0">
                <a:solidFill>
                  <a:srgbClr val="222222"/>
                </a:solidFill>
                <a:latin typeface="Qualtrics Grotesque"/>
              </a:rPr>
              <a:t> other health professionals/students </a:t>
            </a:r>
            <a:r>
              <a:rPr lang="en-US" dirty="0">
                <a:solidFill>
                  <a:srgbClr val="920000"/>
                </a:solidFill>
                <a:latin typeface="Qualtrics Grotesque"/>
              </a:rPr>
              <a:t>roles and responsibilities </a:t>
            </a:r>
            <a:r>
              <a:rPr lang="en-US" dirty="0">
                <a:solidFill>
                  <a:srgbClr val="222222"/>
                </a:solidFill>
                <a:latin typeface="Qualtrics Grotesque"/>
              </a:rPr>
              <a:t>in patient care.</a:t>
            </a:r>
            <a:endParaRPr lang="en-US" dirty="0"/>
          </a:p>
        </p:txBody>
      </p:sp>
    </p:spTree>
    <p:extLst>
      <p:ext uri="{BB962C8B-B14F-4D97-AF65-F5344CB8AC3E}">
        <p14:creationId xmlns:p14="http://schemas.microsoft.com/office/powerpoint/2010/main" val="3950679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8746-464C-426F-9F9E-BDE58F7EF69B}"/>
              </a:ext>
            </a:extLst>
          </p:cNvPr>
          <p:cNvSpPr>
            <a:spLocks noGrp="1"/>
          </p:cNvSpPr>
          <p:nvPr>
            <p:ph type="title"/>
          </p:nvPr>
        </p:nvSpPr>
        <p:spPr/>
        <p:txBody>
          <a:bodyPr/>
          <a:lstStyle/>
          <a:p>
            <a:r>
              <a:rPr lang="en-US" dirty="0"/>
              <a:t>PIPE Outcomes</a:t>
            </a:r>
          </a:p>
        </p:txBody>
      </p:sp>
      <p:sp>
        <p:nvSpPr>
          <p:cNvPr id="3" name="Content Placeholder 2">
            <a:extLst>
              <a:ext uri="{FF2B5EF4-FFF2-40B4-BE49-F238E27FC236}">
                <a16:creationId xmlns:a16="http://schemas.microsoft.com/office/drawing/2014/main" id="{690421CD-A749-464E-AC76-BF7DC6305E4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062258C-1367-4566-B09E-EEF58E28EC88}"/>
              </a:ext>
            </a:extLst>
          </p:cNvPr>
          <p:cNvPicPr>
            <a:picLocks noChangeAspect="1"/>
          </p:cNvPicPr>
          <p:nvPr/>
        </p:nvPicPr>
        <p:blipFill>
          <a:blip r:embed="rId3"/>
          <a:stretch>
            <a:fillRect/>
          </a:stretch>
        </p:blipFill>
        <p:spPr>
          <a:xfrm>
            <a:off x="2795587" y="1476375"/>
            <a:ext cx="6199949" cy="5187950"/>
          </a:xfrm>
          <a:prstGeom prst="rect">
            <a:avLst/>
          </a:prstGeom>
        </p:spPr>
      </p:pic>
      <p:sp>
        <p:nvSpPr>
          <p:cNvPr id="5" name="Rectangle 4">
            <a:extLst>
              <a:ext uri="{FF2B5EF4-FFF2-40B4-BE49-F238E27FC236}">
                <a16:creationId xmlns:a16="http://schemas.microsoft.com/office/drawing/2014/main" id="{A0880763-DA80-401D-AF73-A8206BF7D89A}"/>
              </a:ext>
            </a:extLst>
          </p:cNvPr>
          <p:cNvSpPr/>
          <p:nvPr/>
        </p:nvSpPr>
        <p:spPr>
          <a:xfrm>
            <a:off x="2899536" y="5253633"/>
            <a:ext cx="6096000" cy="923330"/>
          </a:xfrm>
          <a:prstGeom prst="rect">
            <a:avLst/>
          </a:prstGeom>
        </p:spPr>
        <p:txBody>
          <a:bodyPr>
            <a:spAutoFit/>
          </a:bodyPr>
          <a:lstStyle/>
          <a:p>
            <a:r>
              <a:rPr lang="en-US" dirty="0">
                <a:solidFill>
                  <a:srgbClr val="222222"/>
                </a:solidFill>
                <a:latin typeface="Qualtrics Grotesque"/>
              </a:rPr>
              <a:t>Activities in PIPE sessions </a:t>
            </a:r>
            <a:r>
              <a:rPr lang="en-US" dirty="0">
                <a:solidFill>
                  <a:srgbClr val="920000"/>
                </a:solidFill>
                <a:latin typeface="Qualtrics Grotesque"/>
              </a:rPr>
              <a:t>improved my ability to evaluate medication management </a:t>
            </a:r>
            <a:r>
              <a:rPr lang="en-US" dirty="0">
                <a:solidFill>
                  <a:srgbClr val="222222"/>
                </a:solidFill>
                <a:latin typeface="Qualtrics Grotesque"/>
              </a:rPr>
              <a:t>strategies to promote safe, effective, evidence-based, quality patient care.</a:t>
            </a:r>
            <a:endParaRPr lang="en-US" dirty="0"/>
          </a:p>
        </p:txBody>
      </p:sp>
    </p:spTree>
    <p:extLst>
      <p:ext uri="{BB962C8B-B14F-4D97-AF65-F5344CB8AC3E}">
        <p14:creationId xmlns:p14="http://schemas.microsoft.com/office/powerpoint/2010/main" val="1997138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A985-6970-42AD-9E79-F22D44735D7E}"/>
              </a:ext>
            </a:extLst>
          </p:cNvPr>
          <p:cNvSpPr>
            <a:spLocks noGrp="1"/>
          </p:cNvSpPr>
          <p:nvPr>
            <p:ph type="title"/>
          </p:nvPr>
        </p:nvSpPr>
        <p:spPr/>
        <p:txBody>
          <a:bodyPr/>
          <a:lstStyle/>
          <a:p>
            <a:r>
              <a:rPr lang="en-US" dirty="0"/>
              <a:t>Pharmacy Student PIPE Thoughts</a:t>
            </a:r>
          </a:p>
        </p:txBody>
      </p:sp>
      <p:sp>
        <p:nvSpPr>
          <p:cNvPr id="3" name="Content Placeholder 2">
            <a:extLst>
              <a:ext uri="{FF2B5EF4-FFF2-40B4-BE49-F238E27FC236}">
                <a16:creationId xmlns:a16="http://schemas.microsoft.com/office/drawing/2014/main" id="{82166B4C-E34F-4A4A-A954-51780EF186B4}"/>
              </a:ext>
            </a:extLst>
          </p:cNvPr>
          <p:cNvSpPr>
            <a:spLocks noGrp="1"/>
          </p:cNvSpPr>
          <p:nvPr>
            <p:ph idx="1"/>
          </p:nvPr>
        </p:nvSpPr>
        <p:spPr>
          <a:xfrm>
            <a:off x="838200" y="2282825"/>
            <a:ext cx="10515600" cy="4351338"/>
          </a:xfrm>
        </p:spPr>
        <p:txBody>
          <a:bodyPr/>
          <a:lstStyle/>
          <a:p>
            <a:pPr marL="0" indent="0">
              <a:buNone/>
            </a:pPr>
            <a:r>
              <a:rPr lang="en-US" dirty="0"/>
              <a:t>“Part of my role in the PIPE sessions was to </a:t>
            </a:r>
            <a:r>
              <a:rPr lang="en-US" dirty="0">
                <a:solidFill>
                  <a:srgbClr val="920000"/>
                </a:solidFill>
              </a:rPr>
              <a:t>help the medical students assess real patient cases for medication related problems</a:t>
            </a:r>
            <a:r>
              <a:rPr lang="en-US" dirty="0"/>
              <a:t>. In order to be successful in my role, I had to be able to understand and properly verbalize my thought process to my medical student peers. This required me to take extra time </a:t>
            </a:r>
            <a:r>
              <a:rPr lang="en-US" dirty="0">
                <a:solidFill>
                  <a:srgbClr val="920000"/>
                </a:solidFill>
              </a:rPr>
              <a:t>to think about my thought process as a student pharmacist so that I could properly explain it to those who were unfamiliar with it</a:t>
            </a:r>
            <a:r>
              <a:rPr lang="en-US" dirty="0"/>
              <a:t>.”  </a:t>
            </a:r>
          </a:p>
        </p:txBody>
      </p:sp>
    </p:spTree>
    <p:extLst>
      <p:ext uri="{BB962C8B-B14F-4D97-AF65-F5344CB8AC3E}">
        <p14:creationId xmlns:p14="http://schemas.microsoft.com/office/powerpoint/2010/main" val="1503868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A0A1-1E6C-4A89-8EC1-07721603780E}"/>
              </a:ext>
            </a:extLst>
          </p:cNvPr>
          <p:cNvSpPr>
            <a:spLocks noGrp="1"/>
          </p:cNvSpPr>
          <p:nvPr>
            <p:ph type="title"/>
          </p:nvPr>
        </p:nvSpPr>
        <p:spPr/>
        <p:txBody>
          <a:bodyPr/>
          <a:lstStyle/>
          <a:p>
            <a:r>
              <a:rPr lang="en-US" dirty="0"/>
              <a:t>Medical Student PIPE Thoughts</a:t>
            </a:r>
          </a:p>
        </p:txBody>
      </p:sp>
      <p:sp>
        <p:nvSpPr>
          <p:cNvPr id="3" name="Content Placeholder 2">
            <a:extLst>
              <a:ext uri="{FF2B5EF4-FFF2-40B4-BE49-F238E27FC236}">
                <a16:creationId xmlns:a16="http://schemas.microsoft.com/office/drawing/2014/main" id="{333DCB6F-651F-4164-ADF2-5E895A1F712A}"/>
              </a:ext>
            </a:extLst>
          </p:cNvPr>
          <p:cNvSpPr>
            <a:spLocks noGrp="1"/>
          </p:cNvSpPr>
          <p:nvPr>
            <p:ph idx="1"/>
          </p:nvPr>
        </p:nvSpPr>
        <p:spPr>
          <a:xfrm>
            <a:off x="709863" y="1690688"/>
            <a:ext cx="10515600" cy="5032375"/>
          </a:xfrm>
        </p:spPr>
        <p:txBody>
          <a:bodyPr>
            <a:normAutofit fontScale="85000" lnSpcReduction="20000"/>
          </a:bodyPr>
          <a:lstStyle/>
          <a:p>
            <a:pPr marL="0" indent="0">
              <a:buNone/>
            </a:pPr>
            <a:r>
              <a:rPr lang="en-US" dirty="0"/>
              <a:t>“Extremely helpful when we went through each medication, their indication, and dosing, leading to discussion about interactions and proper usage.”</a:t>
            </a:r>
          </a:p>
          <a:p>
            <a:pPr marL="0" indent="0">
              <a:buNone/>
            </a:pPr>
            <a:endParaRPr lang="en-US" dirty="0"/>
          </a:p>
          <a:p>
            <a:pPr marL="0" indent="0">
              <a:buNone/>
            </a:pPr>
            <a:r>
              <a:rPr lang="en-US" dirty="0"/>
              <a:t>“Excellent program, made me further realize how </a:t>
            </a:r>
            <a:r>
              <a:rPr lang="en-US" dirty="0">
                <a:solidFill>
                  <a:srgbClr val="920000"/>
                </a:solidFill>
              </a:rPr>
              <a:t>intricate and difficult patient medications are</a:t>
            </a:r>
            <a:r>
              <a:rPr lang="en-US" dirty="0"/>
              <a:t>.” </a:t>
            </a:r>
          </a:p>
          <a:p>
            <a:pPr marL="0" indent="0">
              <a:buNone/>
            </a:pPr>
            <a:endParaRPr lang="en-US" dirty="0"/>
          </a:p>
          <a:p>
            <a:pPr marL="0" indent="0">
              <a:buNone/>
            </a:pPr>
            <a:r>
              <a:rPr lang="en-US" dirty="0"/>
              <a:t>“I think the </a:t>
            </a:r>
            <a:r>
              <a:rPr lang="en-US" dirty="0">
                <a:solidFill>
                  <a:srgbClr val="920000"/>
                </a:solidFill>
              </a:rPr>
              <a:t>framework</a:t>
            </a:r>
            <a:r>
              <a:rPr lang="en-US" dirty="0"/>
              <a:t> of thinking through </a:t>
            </a:r>
            <a:r>
              <a:rPr lang="en-US" dirty="0">
                <a:solidFill>
                  <a:srgbClr val="920000"/>
                </a:solidFill>
              </a:rPr>
              <a:t>medication management </a:t>
            </a:r>
            <a:r>
              <a:rPr lang="en-US" dirty="0"/>
              <a:t>(undertreated, overtreated, drug interactions, </a:t>
            </a:r>
            <a:r>
              <a:rPr lang="en-US" dirty="0" err="1"/>
              <a:t>etc</a:t>
            </a:r>
            <a:r>
              <a:rPr lang="en-US" dirty="0"/>
              <a:t>) is very helpful.” </a:t>
            </a:r>
          </a:p>
          <a:p>
            <a:pPr marL="0" indent="0">
              <a:buNone/>
            </a:pPr>
            <a:endParaRPr lang="en-US" dirty="0"/>
          </a:p>
          <a:p>
            <a:pPr marL="0" indent="0">
              <a:buNone/>
            </a:pPr>
            <a:r>
              <a:rPr lang="en-US" dirty="0"/>
              <a:t>“I think it was </a:t>
            </a:r>
            <a:r>
              <a:rPr lang="en-US" dirty="0">
                <a:solidFill>
                  <a:srgbClr val="920000"/>
                </a:solidFill>
              </a:rPr>
              <a:t>most helpful to work in teams </a:t>
            </a:r>
            <a:r>
              <a:rPr lang="en-US" dirty="0"/>
              <a:t>of mixed medical students and pharmacy students, that way we got to know each other and work together!” </a:t>
            </a:r>
          </a:p>
          <a:p>
            <a:pPr marL="0" indent="0">
              <a:buNone/>
            </a:pPr>
            <a:endParaRPr lang="en-US" dirty="0"/>
          </a:p>
          <a:p>
            <a:pPr marL="0" indent="0">
              <a:buNone/>
            </a:pPr>
            <a:r>
              <a:rPr lang="en-US" dirty="0"/>
              <a:t>“PIPE was very helpful and led my inpatient team to discovering that a high VTE risk patient was not on appropriate prophylaxis.”</a:t>
            </a:r>
          </a:p>
        </p:txBody>
      </p:sp>
    </p:spTree>
    <p:extLst>
      <p:ext uri="{BB962C8B-B14F-4D97-AF65-F5344CB8AC3E}">
        <p14:creationId xmlns:p14="http://schemas.microsoft.com/office/powerpoint/2010/main" val="4192936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Picture 2" descr="ed0869c1-df91-4cbb-b804-32167452d40b@namprd22">
            <a:extLst>
              <a:ext uri="{FF2B5EF4-FFF2-40B4-BE49-F238E27FC236}">
                <a16:creationId xmlns:a16="http://schemas.microsoft.com/office/drawing/2014/main" id="{CCDA1911-E3BB-4D62-9976-E6D35155DCD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412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7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B18BA-D4F5-4CF6-9BB6-084DEB00CC0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Interprofessional Education Team Rounds</a:t>
            </a:r>
          </a:p>
        </p:txBody>
      </p:sp>
      <p:cxnSp>
        <p:nvCxnSpPr>
          <p:cNvPr id="74" name="Straight Connector 7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695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76BC-208A-4013-B00A-72510C01C226}"/>
              </a:ext>
            </a:extLst>
          </p:cNvPr>
          <p:cNvSpPr>
            <a:spLocks noGrp="1"/>
          </p:cNvSpPr>
          <p:nvPr>
            <p:ph type="title"/>
          </p:nvPr>
        </p:nvSpPr>
        <p:spPr/>
        <p:txBody>
          <a:bodyPr/>
          <a:lstStyle/>
          <a:p>
            <a:r>
              <a:rPr lang="en-US" dirty="0"/>
              <a:t>IPE Team Rounds</a:t>
            </a:r>
          </a:p>
        </p:txBody>
      </p:sp>
      <p:sp>
        <p:nvSpPr>
          <p:cNvPr id="3" name="Content Placeholder 2">
            <a:extLst>
              <a:ext uri="{FF2B5EF4-FFF2-40B4-BE49-F238E27FC236}">
                <a16:creationId xmlns:a16="http://schemas.microsoft.com/office/drawing/2014/main" id="{A62559E3-255D-4164-B078-1F8ACD981A4B}"/>
              </a:ext>
            </a:extLst>
          </p:cNvPr>
          <p:cNvSpPr>
            <a:spLocks noGrp="1"/>
          </p:cNvSpPr>
          <p:nvPr>
            <p:ph idx="1"/>
          </p:nvPr>
        </p:nvSpPr>
        <p:spPr/>
        <p:txBody>
          <a:bodyPr>
            <a:normAutofit/>
          </a:bodyPr>
          <a:lstStyle/>
          <a:p>
            <a:r>
              <a:rPr lang="en-US" dirty="0"/>
              <a:t>Collaborating to establish an interprofessional rotation, fourth year medical students of Albany Medical College and fourth year pharmacy students of ACPHS created </a:t>
            </a:r>
            <a:r>
              <a:rPr lang="en-US" dirty="0">
                <a:solidFill>
                  <a:srgbClr val="920000"/>
                </a:solidFill>
              </a:rPr>
              <a:t>interprofessional education teams </a:t>
            </a:r>
            <a:r>
              <a:rPr lang="en-US" dirty="0"/>
              <a:t>consisting of a </a:t>
            </a:r>
            <a:r>
              <a:rPr lang="en-US" dirty="0">
                <a:solidFill>
                  <a:srgbClr val="920000"/>
                </a:solidFill>
              </a:rPr>
              <a:t>pair of medical and pharmacy students</a:t>
            </a:r>
            <a:r>
              <a:rPr lang="en-US" dirty="0"/>
              <a:t> on each team. </a:t>
            </a:r>
          </a:p>
          <a:p>
            <a:r>
              <a:rPr lang="en-US" dirty="0"/>
              <a:t>Student teams </a:t>
            </a:r>
            <a:r>
              <a:rPr lang="en-US" dirty="0">
                <a:solidFill>
                  <a:srgbClr val="920000"/>
                </a:solidFill>
              </a:rPr>
              <a:t>pre-rounded on patients without faculty present</a:t>
            </a:r>
            <a:r>
              <a:rPr lang="en-US" dirty="0"/>
              <a:t>, interviewing and collecting data to obtain pertinent information necessary to </a:t>
            </a:r>
            <a:r>
              <a:rPr lang="en-US" dirty="0">
                <a:solidFill>
                  <a:srgbClr val="920000"/>
                </a:solidFill>
              </a:rPr>
              <a:t>formulate care plans and present findings </a:t>
            </a:r>
            <a:r>
              <a:rPr lang="en-US" dirty="0"/>
              <a:t>to the Attending Physician and Pharmacist during rounds.</a:t>
            </a:r>
          </a:p>
          <a:p>
            <a:r>
              <a:rPr lang="en-US" dirty="0"/>
              <a:t>During rounds, pharmacy student recommendations were discussed with </a:t>
            </a:r>
            <a:r>
              <a:rPr lang="en-US" dirty="0">
                <a:solidFill>
                  <a:srgbClr val="920000"/>
                </a:solidFill>
              </a:rPr>
              <a:t>real-time orders being placed by the medical students</a:t>
            </a:r>
            <a:r>
              <a:rPr lang="en-US" dirty="0"/>
              <a:t>.</a:t>
            </a:r>
          </a:p>
        </p:txBody>
      </p:sp>
    </p:spTree>
    <p:extLst>
      <p:ext uri="{BB962C8B-B14F-4D97-AF65-F5344CB8AC3E}">
        <p14:creationId xmlns:p14="http://schemas.microsoft.com/office/powerpoint/2010/main" val="2284779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8F23-A48C-4105-9030-9664B0ACF2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0F490B-0CCE-4A62-AF14-22B9A49270B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EB2132D-3B2C-4946-AFF5-B7FEAF21BD25}"/>
              </a:ext>
            </a:extLst>
          </p:cNvPr>
          <p:cNvPicPr>
            <a:picLocks noChangeAspect="1"/>
          </p:cNvPicPr>
          <p:nvPr/>
        </p:nvPicPr>
        <p:blipFill>
          <a:blip r:embed="rId3"/>
          <a:stretch>
            <a:fillRect/>
          </a:stretch>
        </p:blipFill>
        <p:spPr>
          <a:xfrm>
            <a:off x="2228850" y="918959"/>
            <a:ext cx="6248400" cy="5020082"/>
          </a:xfrm>
          <a:prstGeom prst="rect">
            <a:avLst/>
          </a:prstGeom>
        </p:spPr>
      </p:pic>
    </p:spTree>
    <p:extLst>
      <p:ext uri="{BB962C8B-B14F-4D97-AF65-F5344CB8AC3E}">
        <p14:creationId xmlns:p14="http://schemas.microsoft.com/office/powerpoint/2010/main" val="2768934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769B-2FF7-4148-AA0D-C31A8E9617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8E44AA-4D1E-4172-AE38-7DF287ED589C}"/>
              </a:ext>
            </a:extLst>
          </p:cNvPr>
          <p:cNvSpPr>
            <a:spLocks noGrp="1"/>
          </p:cNvSpPr>
          <p:nvPr>
            <p:ph idx="1"/>
          </p:nvPr>
        </p:nvSpPr>
        <p:spPr>
          <a:xfrm>
            <a:off x="7691438" y="2103437"/>
            <a:ext cx="3662362" cy="2651125"/>
          </a:xfrm>
        </p:spPr>
        <p:txBody>
          <a:bodyPr>
            <a:normAutofit/>
          </a:bodyPr>
          <a:lstStyle/>
          <a:p>
            <a:r>
              <a:rPr lang="en-US" dirty="0"/>
              <a:t>266 patient encounters </a:t>
            </a:r>
          </a:p>
          <a:p>
            <a:r>
              <a:rPr lang="en-US" dirty="0"/>
              <a:t>690 pharmacotherapy recommendations</a:t>
            </a:r>
          </a:p>
          <a:p>
            <a:r>
              <a:rPr lang="en-US" dirty="0"/>
              <a:t>85% Acceptance rate</a:t>
            </a:r>
          </a:p>
        </p:txBody>
      </p:sp>
      <p:pic>
        <p:nvPicPr>
          <p:cNvPr id="4" name="Picture 3">
            <a:extLst>
              <a:ext uri="{FF2B5EF4-FFF2-40B4-BE49-F238E27FC236}">
                <a16:creationId xmlns:a16="http://schemas.microsoft.com/office/drawing/2014/main" id="{54823B06-B84B-4802-87E8-8E380ED96BD7}"/>
              </a:ext>
            </a:extLst>
          </p:cNvPr>
          <p:cNvPicPr>
            <a:picLocks noChangeAspect="1"/>
          </p:cNvPicPr>
          <p:nvPr/>
        </p:nvPicPr>
        <p:blipFill>
          <a:blip r:embed="rId3"/>
          <a:stretch>
            <a:fillRect/>
          </a:stretch>
        </p:blipFill>
        <p:spPr>
          <a:xfrm>
            <a:off x="838200" y="1027906"/>
            <a:ext cx="6853238" cy="5212986"/>
          </a:xfrm>
          <a:prstGeom prst="rect">
            <a:avLst/>
          </a:prstGeom>
        </p:spPr>
      </p:pic>
    </p:spTree>
    <p:extLst>
      <p:ext uri="{BB962C8B-B14F-4D97-AF65-F5344CB8AC3E}">
        <p14:creationId xmlns:p14="http://schemas.microsoft.com/office/powerpoint/2010/main" val="390054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670C-5492-4891-A26A-7B352B1298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16C806-D463-4AFB-AAF8-19C9A1E262B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851BD03-DAAE-4937-AB05-4AE006591B07}"/>
              </a:ext>
            </a:extLst>
          </p:cNvPr>
          <p:cNvPicPr>
            <a:picLocks noChangeAspect="1"/>
          </p:cNvPicPr>
          <p:nvPr/>
        </p:nvPicPr>
        <p:blipFill>
          <a:blip r:embed="rId2"/>
          <a:stretch>
            <a:fillRect/>
          </a:stretch>
        </p:blipFill>
        <p:spPr>
          <a:xfrm>
            <a:off x="1260979" y="2538412"/>
            <a:ext cx="9670042" cy="2554093"/>
          </a:xfrm>
          <a:prstGeom prst="rect">
            <a:avLst/>
          </a:prstGeom>
        </p:spPr>
      </p:pic>
      <p:sp>
        <p:nvSpPr>
          <p:cNvPr id="5" name="TextBox 4">
            <a:extLst>
              <a:ext uri="{FF2B5EF4-FFF2-40B4-BE49-F238E27FC236}">
                <a16:creationId xmlns:a16="http://schemas.microsoft.com/office/drawing/2014/main" id="{D3040E72-C4D6-4AA8-AA55-D5B2E6B47D06}"/>
              </a:ext>
            </a:extLst>
          </p:cNvPr>
          <p:cNvSpPr txBox="1"/>
          <p:nvPr/>
        </p:nvSpPr>
        <p:spPr>
          <a:xfrm>
            <a:off x="7321824" y="6353503"/>
            <a:ext cx="5358908" cy="400110"/>
          </a:xfrm>
          <a:prstGeom prst="rect">
            <a:avLst/>
          </a:prstGeom>
          <a:noFill/>
        </p:spPr>
        <p:txBody>
          <a:bodyPr wrap="square" rtlCol="0">
            <a:spAutoFit/>
          </a:bodyPr>
          <a:lstStyle/>
          <a:p>
            <a:r>
              <a:rPr lang="en-US" sz="1000" i="1" dirty="0">
                <a:solidFill>
                  <a:schemeClr val="bg2">
                    <a:lumMod val="50000"/>
                  </a:schemeClr>
                </a:solidFill>
              </a:rPr>
              <a:t>World Health Organization (WHO). (2010). Framework for action on</a:t>
            </a:r>
            <a:br>
              <a:rPr lang="en-US" sz="1000" i="1" dirty="0">
                <a:solidFill>
                  <a:schemeClr val="bg2">
                    <a:lumMod val="50000"/>
                  </a:schemeClr>
                </a:solidFill>
              </a:rPr>
            </a:br>
            <a:r>
              <a:rPr lang="en-US" sz="1000" i="1" dirty="0">
                <a:solidFill>
                  <a:schemeClr val="bg2">
                    <a:lumMod val="50000"/>
                  </a:schemeClr>
                </a:solidFill>
              </a:rPr>
              <a:t>interprofessional education &amp; collaborative practice. Geneva: World Health Organization.</a:t>
            </a:r>
            <a:endParaRPr lang="en-US" sz="1000" dirty="0">
              <a:solidFill>
                <a:schemeClr val="bg2">
                  <a:lumMod val="50000"/>
                </a:schemeClr>
              </a:solidFill>
            </a:endParaRPr>
          </a:p>
        </p:txBody>
      </p:sp>
    </p:spTree>
    <p:extLst>
      <p:ext uri="{BB962C8B-B14F-4D97-AF65-F5344CB8AC3E}">
        <p14:creationId xmlns:p14="http://schemas.microsoft.com/office/powerpoint/2010/main" val="4046150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screenshot of a cell phone&#10;&#10;Description generated with very high confidence">
            <a:extLst>
              <a:ext uri="{FF2B5EF4-FFF2-40B4-BE49-F238E27FC236}">
                <a16:creationId xmlns:a16="http://schemas.microsoft.com/office/drawing/2014/main" id="{81F25A74-F481-4AEF-9C38-45B57B2CFEC9}"/>
              </a:ext>
            </a:extLst>
          </p:cNvPr>
          <p:cNvPicPr>
            <a:picLocks noGrp="1" noChangeAspect="1"/>
          </p:cNvPicPr>
          <p:nvPr>
            <p:ph idx="1"/>
          </p:nvPr>
        </p:nvPicPr>
        <p:blipFill rotWithShape="1">
          <a:blip r:embed="rId2"/>
          <a:srcRect r="1779" b="1"/>
          <a:stretch/>
        </p:blipFill>
        <p:spPr>
          <a:xfrm>
            <a:off x="20" y="10"/>
            <a:ext cx="12191980" cy="6857990"/>
          </a:xfrm>
          <a:prstGeom prst="rect">
            <a:avLst/>
          </a:prstGeom>
        </p:spPr>
      </p:pic>
      <p:sp>
        <p:nvSpPr>
          <p:cNvPr id="6" name="Rectangle 5">
            <a:extLst>
              <a:ext uri="{FF2B5EF4-FFF2-40B4-BE49-F238E27FC236}">
                <a16:creationId xmlns:a16="http://schemas.microsoft.com/office/drawing/2014/main" id="{3E59E550-19D6-4F87-96A0-D36A6C5F98A5}"/>
              </a:ext>
            </a:extLst>
          </p:cNvPr>
          <p:cNvSpPr/>
          <p:nvPr/>
        </p:nvSpPr>
        <p:spPr>
          <a:xfrm>
            <a:off x="3048000" y="2828836"/>
            <a:ext cx="6096000" cy="369332"/>
          </a:xfrm>
          <a:prstGeom prst="rect">
            <a:avLst/>
          </a:prstGeom>
        </p:spPr>
        <p:txBody>
          <a:bodyPr>
            <a:spAutoFit/>
          </a:bodyPr>
          <a:lstStyle/>
          <a:p>
            <a:r>
              <a:rPr lang="en-US" dirty="0"/>
              <a:t> </a:t>
            </a:r>
          </a:p>
        </p:txBody>
      </p:sp>
      <p:sp>
        <p:nvSpPr>
          <p:cNvPr id="7" name="TextBox 6">
            <a:extLst>
              <a:ext uri="{FF2B5EF4-FFF2-40B4-BE49-F238E27FC236}">
                <a16:creationId xmlns:a16="http://schemas.microsoft.com/office/drawing/2014/main" id="{060CA9B2-81FC-4F8F-9523-B0347110219D}"/>
              </a:ext>
            </a:extLst>
          </p:cNvPr>
          <p:cNvSpPr txBox="1"/>
          <p:nvPr/>
        </p:nvSpPr>
        <p:spPr>
          <a:xfrm>
            <a:off x="112295" y="2217068"/>
            <a:ext cx="3545305" cy="553998"/>
          </a:xfrm>
          <a:prstGeom prst="rect">
            <a:avLst/>
          </a:prstGeom>
          <a:noFill/>
        </p:spPr>
        <p:txBody>
          <a:bodyPr wrap="square" rtlCol="0">
            <a:spAutoFit/>
          </a:bodyPr>
          <a:lstStyle/>
          <a:p>
            <a:r>
              <a:rPr lang="en-US" sz="1000" dirty="0">
                <a:solidFill>
                  <a:schemeClr val="bg1">
                    <a:lumMod val="50000"/>
                  </a:schemeClr>
                </a:solidFill>
              </a:rPr>
              <a:t>Archibald, D., et al (2014). Validation of the interprofessional collaborative competency attainment survey (ICCAS), </a:t>
            </a:r>
            <a:r>
              <a:rPr lang="en-US" sz="1000" i="1" dirty="0">
                <a:solidFill>
                  <a:schemeClr val="bg1">
                    <a:lumMod val="50000"/>
                  </a:schemeClr>
                </a:solidFill>
              </a:rPr>
              <a:t>Journal of Interprofessional Care, 28</a:t>
            </a:r>
            <a:r>
              <a:rPr lang="en-US" sz="1000" dirty="0">
                <a:solidFill>
                  <a:schemeClr val="bg1">
                    <a:lumMod val="50000"/>
                  </a:schemeClr>
                </a:solidFill>
              </a:rPr>
              <a:t>:6, 553-558</a:t>
            </a:r>
          </a:p>
        </p:txBody>
      </p:sp>
    </p:spTree>
    <p:extLst>
      <p:ext uri="{BB962C8B-B14F-4D97-AF65-F5344CB8AC3E}">
        <p14:creationId xmlns:p14="http://schemas.microsoft.com/office/powerpoint/2010/main" val="1240786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C89-7CDA-46EB-B322-2BDB0F16FF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3A4089-BF68-46B2-AAEF-DCEE4EF828D2}"/>
              </a:ext>
            </a:extLst>
          </p:cNvPr>
          <p:cNvSpPr>
            <a:spLocks noGrp="1"/>
          </p:cNvSpPr>
          <p:nvPr>
            <p:ph idx="1"/>
          </p:nvPr>
        </p:nvSpPr>
        <p:spPr>
          <a:xfrm>
            <a:off x="838200" y="918494"/>
            <a:ext cx="10515600" cy="4351338"/>
          </a:xfrm>
        </p:spPr>
        <p:txBody>
          <a:bodyPr/>
          <a:lstStyle/>
          <a:p>
            <a:endParaRPr lang="en-US" dirty="0"/>
          </a:p>
          <a:p>
            <a:endParaRPr lang="en-US" dirty="0"/>
          </a:p>
          <a:p>
            <a:endParaRPr lang="en-US" dirty="0"/>
          </a:p>
          <a:p>
            <a:endParaRPr lang="en-US" dirty="0"/>
          </a:p>
          <a:p>
            <a:pPr marL="0" indent="0">
              <a:buNone/>
            </a:pPr>
            <a:endParaRPr lang="en-US" dirty="0"/>
          </a:p>
          <a:p>
            <a:pPr marL="0" indent="0">
              <a:buNone/>
            </a:pPr>
            <a:r>
              <a:rPr lang="en-US" dirty="0"/>
              <a:t>ICCAS survey results post interprofessional collaboration revealed a </a:t>
            </a:r>
            <a:r>
              <a:rPr lang="en-US" dirty="0">
                <a:solidFill>
                  <a:srgbClr val="920000"/>
                </a:solidFill>
              </a:rPr>
              <a:t>70%</a:t>
            </a:r>
            <a:r>
              <a:rPr lang="en-US" dirty="0"/>
              <a:t> </a:t>
            </a:r>
            <a:r>
              <a:rPr lang="en-US" dirty="0">
                <a:solidFill>
                  <a:srgbClr val="920000"/>
                </a:solidFill>
              </a:rPr>
              <a:t>increase </a:t>
            </a:r>
            <a:r>
              <a:rPr lang="en-US" dirty="0"/>
              <a:t>[95% confidence interval 11.55-14.81, </a:t>
            </a:r>
            <a:r>
              <a:rPr lang="en-US" i="1" dirty="0"/>
              <a:t>p &lt; </a:t>
            </a:r>
            <a:r>
              <a:rPr lang="en-US" dirty="0"/>
              <a:t>0.05] in the self-reported </a:t>
            </a:r>
            <a:r>
              <a:rPr lang="en-US" dirty="0">
                <a:solidFill>
                  <a:srgbClr val="920000"/>
                </a:solidFill>
              </a:rPr>
              <a:t>attitudes about IPE </a:t>
            </a:r>
            <a:r>
              <a:rPr lang="en-US" dirty="0"/>
              <a:t>and the perceived </a:t>
            </a:r>
            <a:r>
              <a:rPr lang="en-US" dirty="0">
                <a:solidFill>
                  <a:srgbClr val="920000"/>
                </a:solidFill>
              </a:rPr>
              <a:t>ability to engage in collaborative practice</a:t>
            </a:r>
            <a:r>
              <a:rPr lang="en-US" dirty="0"/>
              <a:t>.</a:t>
            </a:r>
          </a:p>
        </p:txBody>
      </p:sp>
      <p:pic>
        <p:nvPicPr>
          <p:cNvPr id="5" name="Picture 4">
            <a:extLst>
              <a:ext uri="{FF2B5EF4-FFF2-40B4-BE49-F238E27FC236}">
                <a16:creationId xmlns:a16="http://schemas.microsoft.com/office/drawing/2014/main" id="{3BC5B35C-EBA3-493C-B8D3-BF503DE773BB}"/>
              </a:ext>
            </a:extLst>
          </p:cNvPr>
          <p:cNvPicPr>
            <a:picLocks noChangeAspect="1"/>
          </p:cNvPicPr>
          <p:nvPr/>
        </p:nvPicPr>
        <p:blipFill>
          <a:blip r:embed="rId2"/>
          <a:stretch>
            <a:fillRect/>
          </a:stretch>
        </p:blipFill>
        <p:spPr>
          <a:xfrm>
            <a:off x="1073146" y="1377800"/>
            <a:ext cx="9747253" cy="2038824"/>
          </a:xfrm>
          <a:prstGeom prst="rect">
            <a:avLst/>
          </a:prstGeom>
        </p:spPr>
      </p:pic>
      <p:pic>
        <p:nvPicPr>
          <p:cNvPr id="6" name="Picture 5">
            <a:extLst>
              <a:ext uri="{FF2B5EF4-FFF2-40B4-BE49-F238E27FC236}">
                <a16:creationId xmlns:a16="http://schemas.microsoft.com/office/drawing/2014/main" id="{8A595E2A-E870-4B0D-AEF5-A2A62F8F12E6}"/>
              </a:ext>
            </a:extLst>
          </p:cNvPr>
          <p:cNvPicPr>
            <a:picLocks noChangeAspect="1"/>
          </p:cNvPicPr>
          <p:nvPr/>
        </p:nvPicPr>
        <p:blipFill>
          <a:blip r:embed="rId3"/>
          <a:stretch>
            <a:fillRect/>
          </a:stretch>
        </p:blipFill>
        <p:spPr>
          <a:xfrm>
            <a:off x="2838615" y="5252506"/>
            <a:ext cx="6514770" cy="1374000"/>
          </a:xfrm>
          <a:prstGeom prst="rect">
            <a:avLst/>
          </a:prstGeom>
          <a:ln>
            <a:solidFill>
              <a:schemeClr val="tx2"/>
            </a:solidFill>
          </a:ln>
        </p:spPr>
      </p:pic>
    </p:spTree>
    <p:extLst>
      <p:ext uri="{BB962C8B-B14F-4D97-AF65-F5344CB8AC3E}">
        <p14:creationId xmlns:p14="http://schemas.microsoft.com/office/powerpoint/2010/main" val="2104412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A9B2-2F3B-4AEA-BCEE-6F9B8E0DBE6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05D92E3-89E0-49D9-BD95-3250E856E7E5}"/>
              </a:ext>
            </a:extLst>
          </p:cNvPr>
          <p:cNvPicPr>
            <a:picLocks noGrp="1" noChangeAspect="1"/>
          </p:cNvPicPr>
          <p:nvPr>
            <p:ph idx="1"/>
          </p:nvPr>
        </p:nvPicPr>
        <p:blipFill>
          <a:blip r:embed="rId2"/>
          <a:stretch>
            <a:fillRect/>
          </a:stretch>
        </p:blipFill>
        <p:spPr>
          <a:xfrm>
            <a:off x="1181100" y="220265"/>
            <a:ext cx="10001250" cy="6551207"/>
          </a:xfrm>
          <a:prstGeom prst="rect">
            <a:avLst/>
          </a:prstGeom>
        </p:spPr>
      </p:pic>
    </p:spTree>
    <p:extLst>
      <p:ext uri="{BB962C8B-B14F-4D97-AF65-F5344CB8AC3E}">
        <p14:creationId xmlns:p14="http://schemas.microsoft.com/office/powerpoint/2010/main" val="635047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9A5E-0BDE-4250-A458-7DA68ABF814B}"/>
              </a:ext>
            </a:extLst>
          </p:cNvPr>
          <p:cNvSpPr>
            <a:spLocks noGrp="1"/>
          </p:cNvSpPr>
          <p:nvPr>
            <p:ph type="ctrTitle"/>
          </p:nvPr>
        </p:nvSpPr>
        <p:spPr>
          <a:xfrm>
            <a:off x="1524000" y="2439362"/>
            <a:ext cx="9144000" cy="2387600"/>
          </a:xfrm>
        </p:spPr>
        <p:txBody>
          <a:bodyPr>
            <a:normAutofit fontScale="90000"/>
          </a:bodyPr>
          <a:lstStyle/>
          <a:p>
            <a:r>
              <a:rPr lang="en-US" dirty="0"/>
              <a:t>Pharmacy Student</a:t>
            </a:r>
            <a:br>
              <a:rPr lang="en-US" dirty="0"/>
            </a:br>
            <a:r>
              <a:rPr lang="en-US" dirty="0"/>
              <a:t>IPE Rounding Team </a:t>
            </a:r>
            <a:br>
              <a:rPr lang="en-US" dirty="0"/>
            </a:br>
            <a:r>
              <a:rPr lang="en-US" dirty="0"/>
              <a:t>Thoughts</a:t>
            </a:r>
          </a:p>
        </p:txBody>
      </p:sp>
    </p:spTree>
    <p:extLst>
      <p:ext uri="{BB962C8B-B14F-4D97-AF65-F5344CB8AC3E}">
        <p14:creationId xmlns:p14="http://schemas.microsoft.com/office/powerpoint/2010/main" val="3659979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43580-7713-4AA6-9E4E-CC713252D974}"/>
              </a:ext>
            </a:extLst>
          </p:cNvPr>
          <p:cNvSpPr>
            <a:spLocks noGrp="1"/>
          </p:cNvSpPr>
          <p:nvPr>
            <p:ph idx="1"/>
          </p:nvPr>
        </p:nvSpPr>
        <p:spPr>
          <a:xfrm>
            <a:off x="838200" y="1253331"/>
            <a:ext cx="10515600" cy="4351338"/>
          </a:xfrm>
        </p:spPr>
        <p:txBody>
          <a:bodyPr/>
          <a:lstStyle/>
          <a:p>
            <a:endParaRPr lang="en-US" dirty="0"/>
          </a:p>
          <a:p>
            <a:r>
              <a:rPr lang="en-US" dirty="0"/>
              <a:t> The interprofessional aspect of this experience had the biggest impact on me. Learning to work together with medical students provided me with insight into the aspects of patient care that medical students provide versus what pharmacy students provide. </a:t>
            </a:r>
            <a:r>
              <a:rPr lang="en-US" dirty="0">
                <a:solidFill>
                  <a:srgbClr val="920000"/>
                </a:solidFill>
              </a:rPr>
              <a:t>Understanding how our roles differed allowed me to maximize my contributions</a:t>
            </a:r>
            <a:r>
              <a:rPr lang="en-US" dirty="0"/>
              <a:t> on the team and give recommendations that showcased the value of a pharmacy student. Working with the medical students also </a:t>
            </a:r>
            <a:r>
              <a:rPr lang="en-US" dirty="0">
                <a:solidFill>
                  <a:srgbClr val="920000"/>
                </a:solidFill>
              </a:rPr>
              <a:t>challenged me to create interprofessional relationships centered on trust and mutual respect</a:t>
            </a:r>
            <a:r>
              <a:rPr lang="en-US" dirty="0"/>
              <a:t>. </a:t>
            </a:r>
          </a:p>
        </p:txBody>
      </p:sp>
    </p:spTree>
    <p:extLst>
      <p:ext uri="{BB962C8B-B14F-4D97-AF65-F5344CB8AC3E}">
        <p14:creationId xmlns:p14="http://schemas.microsoft.com/office/powerpoint/2010/main" val="2608406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1E4C9-8DE9-456F-A623-D7C06A916E2F}"/>
              </a:ext>
            </a:extLst>
          </p:cNvPr>
          <p:cNvSpPr>
            <a:spLocks noGrp="1"/>
          </p:cNvSpPr>
          <p:nvPr>
            <p:ph idx="1"/>
          </p:nvPr>
        </p:nvSpPr>
        <p:spPr>
          <a:xfrm>
            <a:off x="190500" y="1253331"/>
            <a:ext cx="10515600" cy="4351338"/>
          </a:xfrm>
        </p:spPr>
        <p:txBody>
          <a:bodyPr>
            <a:normAutofit lnSpcReduction="10000"/>
          </a:bodyPr>
          <a:lstStyle/>
          <a:p>
            <a:endParaRPr lang="en-US" dirty="0"/>
          </a:p>
          <a:p>
            <a:r>
              <a:rPr lang="en-US" dirty="0"/>
              <a:t> It was a </a:t>
            </a:r>
            <a:r>
              <a:rPr lang="en-US" dirty="0">
                <a:solidFill>
                  <a:srgbClr val="920000"/>
                </a:solidFill>
              </a:rPr>
              <a:t>practice changing experience </a:t>
            </a:r>
            <a:r>
              <a:rPr lang="en-US" dirty="0"/>
              <a:t>to work with a 4th year student as they had equal knowledge to me in their field as I did my own. We were able to use our skills to complement each other and solve present patient care problems </a:t>
            </a:r>
          </a:p>
          <a:p>
            <a:endParaRPr lang="en-US" dirty="0"/>
          </a:p>
          <a:p>
            <a:r>
              <a:rPr lang="en-US" dirty="0"/>
              <a:t> To my medical students this was invaluable information that they were extremely grateful for and in addition </a:t>
            </a:r>
            <a:r>
              <a:rPr lang="en-US" dirty="0">
                <a:solidFill>
                  <a:srgbClr val="920000"/>
                </a:solidFill>
              </a:rPr>
              <a:t>they learned more therapeutics</a:t>
            </a:r>
            <a:r>
              <a:rPr lang="en-US" dirty="0"/>
              <a:t> as we continued to round with them. </a:t>
            </a:r>
            <a:r>
              <a:rPr lang="en-US" dirty="0">
                <a:solidFill>
                  <a:srgbClr val="920000"/>
                </a:solidFill>
              </a:rPr>
              <a:t>I was also able to learn so much more about disease states </a:t>
            </a:r>
            <a:r>
              <a:rPr lang="en-US" dirty="0"/>
              <a:t>and that I otherwise would have never known. </a:t>
            </a:r>
          </a:p>
        </p:txBody>
      </p:sp>
    </p:spTree>
    <p:extLst>
      <p:ext uri="{BB962C8B-B14F-4D97-AF65-F5344CB8AC3E}">
        <p14:creationId xmlns:p14="http://schemas.microsoft.com/office/powerpoint/2010/main" val="3338190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AD9-A090-424F-823D-D512F58367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48C96F-9672-4BDB-9DFB-D63D58F3C982}"/>
              </a:ext>
            </a:extLst>
          </p:cNvPr>
          <p:cNvSpPr>
            <a:spLocks noGrp="1"/>
          </p:cNvSpPr>
          <p:nvPr>
            <p:ph idx="1"/>
          </p:nvPr>
        </p:nvSpPr>
        <p:spPr/>
        <p:txBody>
          <a:bodyPr/>
          <a:lstStyle/>
          <a:p>
            <a:r>
              <a:rPr lang="en-US" dirty="0"/>
              <a:t>By fitting into a role alongside medical students, we were able to </a:t>
            </a:r>
            <a:r>
              <a:rPr lang="en-US" dirty="0">
                <a:solidFill>
                  <a:srgbClr val="920000"/>
                </a:solidFill>
              </a:rPr>
              <a:t>lean on each other to complement our areas of strength and weakness </a:t>
            </a:r>
            <a:r>
              <a:rPr lang="en-US" dirty="0"/>
              <a:t>to better serve patients. </a:t>
            </a:r>
          </a:p>
          <a:p>
            <a:pPr marL="0" indent="0">
              <a:buNone/>
            </a:pPr>
            <a:endParaRPr lang="en-US" dirty="0"/>
          </a:p>
          <a:p>
            <a:r>
              <a:rPr lang="en-US" dirty="0"/>
              <a:t>I believe this rotation has a </a:t>
            </a:r>
            <a:r>
              <a:rPr lang="en-US" dirty="0">
                <a:solidFill>
                  <a:srgbClr val="920000"/>
                </a:solidFill>
              </a:rPr>
              <a:t>strong focus on communication skills </a:t>
            </a:r>
            <a:r>
              <a:rPr lang="en-US" dirty="0"/>
              <a:t>to both peers and medical attendings. While communication is discussed in school, </a:t>
            </a:r>
            <a:r>
              <a:rPr lang="en-US" dirty="0">
                <a:solidFill>
                  <a:srgbClr val="920000"/>
                </a:solidFill>
              </a:rPr>
              <a:t>real life interprofessional practice </a:t>
            </a:r>
            <a:r>
              <a:rPr lang="en-US" dirty="0"/>
              <a:t>on how to communicate among professions is a great experience. </a:t>
            </a:r>
          </a:p>
        </p:txBody>
      </p:sp>
    </p:spTree>
    <p:extLst>
      <p:ext uri="{BB962C8B-B14F-4D97-AF65-F5344CB8AC3E}">
        <p14:creationId xmlns:p14="http://schemas.microsoft.com/office/powerpoint/2010/main" val="3431588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D4D0-CABD-4320-8EE9-215407673C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A0AD3-FDBA-4386-9146-62E045B57334}"/>
              </a:ext>
            </a:extLst>
          </p:cNvPr>
          <p:cNvSpPr>
            <a:spLocks noGrp="1"/>
          </p:cNvSpPr>
          <p:nvPr>
            <p:ph idx="1"/>
          </p:nvPr>
        </p:nvSpPr>
        <p:spPr/>
        <p:txBody>
          <a:bodyPr/>
          <a:lstStyle/>
          <a:p>
            <a:r>
              <a:rPr lang="en-US" dirty="0">
                <a:solidFill>
                  <a:srgbClr val="920000"/>
                </a:solidFill>
              </a:rPr>
              <a:t>This rotation made me do a complete revision on what I want to be when I become a pharmacist</a:t>
            </a:r>
            <a:r>
              <a:rPr lang="en-US" dirty="0"/>
              <a:t>. This rotation made me want to apply Phase II for residency which I never foresaw before this opportunity to work on a clinical interprofessional team. This opportunity completely changed my perspective on clinical pharmacy and it impacted me for the better. </a:t>
            </a:r>
          </a:p>
        </p:txBody>
      </p:sp>
    </p:spTree>
    <p:extLst>
      <p:ext uri="{BB962C8B-B14F-4D97-AF65-F5344CB8AC3E}">
        <p14:creationId xmlns:p14="http://schemas.microsoft.com/office/powerpoint/2010/main" val="3948198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91D6-4ED9-4A37-9495-C6FE65DAD6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C08A26-94A8-4695-A0C0-472B6C8E1A50}"/>
              </a:ext>
            </a:extLst>
          </p:cNvPr>
          <p:cNvSpPr>
            <a:spLocks noGrp="1"/>
          </p:cNvSpPr>
          <p:nvPr>
            <p:ph idx="1"/>
          </p:nvPr>
        </p:nvSpPr>
        <p:spPr/>
        <p:txBody>
          <a:bodyPr/>
          <a:lstStyle/>
          <a:p>
            <a:r>
              <a:rPr lang="en-US" dirty="0"/>
              <a:t>Working with medical students and a medical attending showed me how to provide enough evidence-based information to guide patient care. Working inter professionally in a time-sensitive environment allowed me to </a:t>
            </a:r>
            <a:r>
              <a:rPr lang="en-US" dirty="0">
                <a:solidFill>
                  <a:srgbClr val="920000"/>
                </a:solidFill>
              </a:rPr>
              <a:t>develop a filter</a:t>
            </a:r>
            <a:r>
              <a:rPr lang="en-US" dirty="0"/>
              <a:t> for which information to present in order to make recommendations. </a:t>
            </a:r>
          </a:p>
        </p:txBody>
      </p:sp>
    </p:spTree>
    <p:extLst>
      <p:ext uri="{BB962C8B-B14F-4D97-AF65-F5344CB8AC3E}">
        <p14:creationId xmlns:p14="http://schemas.microsoft.com/office/powerpoint/2010/main" val="575635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3771-05EA-4D84-8363-237B34CC16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FFE6B3-A938-4CDB-9AD3-CE12055EAE1D}"/>
              </a:ext>
            </a:extLst>
          </p:cNvPr>
          <p:cNvSpPr>
            <a:spLocks noGrp="1"/>
          </p:cNvSpPr>
          <p:nvPr>
            <p:ph idx="1"/>
          </p:nvPr>
        </p:nvSpPr>
        <p:spPr/>
        <p:txBody>
          <a:bodyPr>
            <a:normAutofit fontScale="92500" lnSpcReduction="20000"/>
          </a:bodyPr>
          <a:lstStyle/>
          <a:p>
            <a:r>
              <a:rPr lang="en-US" dirty="0">
                <a:solidFill>
                  <a:srgbClr val="920000"/>
                </a:solidFill>
              </a:rPr>
              <a:t>I loved having the opportunity to work with not just a medicine team, but medical students</a:t>
            </a:r>
            <a:r>
              <a:rPr lang="en-US" dirty="0"/>
              <a:t>. As a pharmacy student, I am always so nervous to talk to doctors and make recommendations because I am intimidated by their knowledge and skill set. Being able to work alongside students who aren’t quite as seasoned makes it a lot easier to understand that </a:t>
            </a:r>
            <a:r>
              <a:rPr lang="en-US" dirty="0">
                <a:solidFill>
                  <a:srgbClr val="920000"/>
                </a:solidFill>
              </a:rPr>
              <a:t>we all started at a similar level</a:t>
            </a:r>
            <a:r>
              <a:rPr lang="en-US" dirty="0"/>
              <a:t>.</a:t>
            </a:r>
          </a:p>
          <a:p>
            <a:endParaRPr lang="en-US" dirty="0"/>
          </a:p>
          <a:p>
            <a:r>
              <a:rPr lang="en-US" dirty="0"/>
              <a:t>Direct collaboration with 4th year medical students was the most valuable aspect of this rotation. This collaboration </a:t>
            </a:r>
            <a:r>
              <a:rPr lang="en-US" dirty="0">
                <a:solidFill>
                  <a:srgbClr val="920000"/>
                </a:solidFill>
              </a:rPr>
              <a:t>helped foster positive relationships which will continue even after the rotation has ended</a:t>
            </a:r>
            <a:r>
              <a:rPr lang="en-US" dirty="0"/>
              <a:t>. It also provided the opportunity for me, as a pharmacy student, to </a:t>
            </a:r>
            <a:r>
              <a:rPr lang="en-US" dirty="0">
                <a:solidFill>
                  <a:srgbClr val="920000"/>
                </a:solidFill>
              </a:rPr>
              <a:t>show my value-add to the medical students</a:t>
            </a:r>
            <a:r>
              <a:rPr lang="en-US" dirty="0"/>
              <a:t> and increase their understanding of the role that pharmacy members play on the healthcare team. </a:t>
            </a:r>
          </a:p>
        </p:txBody>
      </p:sp>
    </p:spTree>
    <p:extLst>
      <p:ext uri="{BB962C8B-B14F-4D97-AF65-F5344CB8AC3E}">
        <p14:creationId xmlns:p14="http://schemas.microsoft.com/office/powerpoint/2010/main" val="69294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7B4B-9A1E-461B-BF7D-4549232FCA5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DA7BB7D-801F-45B3-B073-3F152A22BB19}"/>
              </a:ext>
            </a:extLst>
          </p:cNvPr>
          <p:cNvPicPr>
            <a:picLocks noChangeAspect="1"/>
          </p:cNvPicPr>
          <p:nvPr/>
        </p:nvPicPr>
        <p:blipFill>
          <a:blip r:embed="rId2"/>
          <a:stretch>
            <a:fillRect/>
          </a:stretch>
        </p:blipFill>
        <p:spPr>
          <a:xfrm>
            <a:off x="1376304" y="1737038"/>
            <a:ext cx="2316684" cy="4239039"/>
          </a:xfrm>
          <a:prstGeom prst="rect">
            <a:avLst/>
          </a:prstGeom>
        </p:spPr>
      </p:pic>
      <p:pic>
        <p:nvPicPr>
          <p:cNvPr id="7" name="Picture 6">
            <a:extLst>
              <a:ext uri="{FF2B5EF4-FFF2-40B4-BE49-F238E27FC236}">
                <a16:creationId xmlns:a16="http://schemas.microsoft.com/office/drawing/2014/main" id="{31902AA0-7E61-4C48-ADF2-5B6AE405A6F6}"/>
              </a:ext>
            </a:extLst>
          </p:cNvPr>
          <p:cNvPicPr>
            <a:picLocks noChangeAspect="1"/>
          </p:cNvPicPr>
          <p:nvPr/>
        </p:nvPicPr>
        <p:blipFill>
          <a:blip r:embed="rId3"/>
          <a:stretch>
            <a:fillRect/>
          </a:stretch>
        </p:blipFill>
        <p:spPr>
          <a:xfrm>
            <a:off x="8463590" y="1737038"/>
            <a:ext cx="2316684" cy="4105212"/>
          </a:xfrm>
          <a:prstGeom prst="rect">
            <a:avLst/>
          </a:prstGeom>
        </p:spPr>
      </p:pic>
      <p:pic>
        <p:nvPicPr>
          <p:cNvPr id="12" name="Picture 4" descr="Image result for world health organization">
            <a:extLst>
              <a:ext uri="{FF2B5EF4-FFF2-40B4-BE49-F238E27FC236}">
                <a16:creationId xmlns:a16="http://schemas.microsoft.com/office/drawing/2014/main" id="{4C08A5EB-DD7C-4574-97D2-3F200244A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254" y="5167311"/>
            <a:ext cx="2480652" cy="992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2080F8E-142D-4624-877B-75C1D695BE5C}"/>
              </a:ext>
            </a:extLst>
          </p:cNvPr>
          <p:cNvPicPr>
            <a:picLocks noChangeAspect="1"/>
          </p:cNvPicPr>
          <p:nvPr/>
        </p:nvPicPr>
        <p:blipFill>
          <a:blip r:embed="rId5"/>
          <a:stretch>
            <a:fillRect/>
          </a:stretch>
        </p:blipFill>
        <p:spPr>
          <a:xfrm>
            <a:off x="3692988" y="1755310"/>
            <a:ext cx="2427183" cy="3347379"/>
          </a:xfrm>
          <a:prstGeom prst="rect">
            <a:avLst/>
          </a:prstGeom>
        </p:spPr>
      </p:pic>
      <p:pic>
        <p:nvPicPr>
          <p:cNvPr id="10" name="Picture 9">
            <a:extLst>
              <a:ext uri="{FF2B5EF4-FFF2-40B4-BE49-F238E27FC236}">
                <a16:creationId xmlns:a16="http://schemas.microsoft.com/office/drawing/2014/main" id="{D0B0D22E-2BAD-40EF-BB77-D3484CCC28B3}"/>
              </a:ext>
            </a:extLst>
          </p:cNvPr>
          <p:cNvPicPr>
            <a:picLocks noChangeAspect="1"/>
          </p:cNvPicPr>
          <p:nvPr/>
        </p:nvPicPr>
        <p:blipFill>
          <a:blip r:embed="rId6"/>
          <a:stretch>
            <a:fillRect/>
          </a:stretch>
        </p:blipFill>
        <p:spPr>
          <a:xfrm>
            <a:off x="6233816" y="1755310"/>
            <a:ext cx="2265198" cy="3980917"/>
          </a:xfrm>
          <a:prstGeom prst="rect">
            <a:avLst/>
          </a:prstGeom>
        </p:spPr>
      </p:pic>
      <p:sp>
        <p:nvSpPr>
          <p:cNvPr id="14" name="TextBox 13">
            <a:extLst>
              <a:ext uri="{FF2B5EF4-FFF2-40B4-BE49-F238E27FC236}">
                <a16:creationId xmlns:a16="http://schemas.microsoft.com/office/drawing/2014/main" id="{DBD99D9F-27A3-4465-B0A1-E2DF4C6F80EC}"/>
              </a:ext>
            </a:extLst>
          </p:cNvPr>
          <p:cNvSpPr txBox="1"/>
          <p:nvPr/>
        </p:nvSpPr>
        <p:spPr>
          <a:xfrm>
            <a:off x="7321824" y="6353503"/>
            <a:ext cx="5358908" cy="400110"/>
          </a:xfrm>
          <a:prstGeom prst="rect">
            <a:avLst/>
          </a:prstGeom>
          <a:noFill/>
        </p:spPr>
        <p:txBody>
          <a:bodyPr wrap="square" rtlCol="0">
            <a:spAutoFit/>
          </a:bodyPr>
          <a:lstStyle/>
          <a:p>
            <a:r>
              <a:rPr lang="en-US" sz="1000" i="1" dirty="0">
                <a:solidFill>
                  <a:schemeClr val="bg2">
                    <a:lumMod val="50000"/>
                  </a:schemeClr>
                </a:solidFill>
              </a:rPr>
              <a:t>World Health Organization (WHO). (2010). Framework for action on</a:t>
            </a:r>
            <a:br>
              <a:rPr lang="en-US" sz="1000" i="1" dirty="0">
                <a:solidFill>
                  <a:schemeClr val="bg2">
                    <a:lumMod val="50000"/>
                  </a:schemeClr>
                </a:solidFill>
              </a:rPr>
            </a:br>
            <a:r>
              <a:rPr lang="en-US" sz="1000" i="1" dirty="0">
                <a:solidFill>
                  <a:schemeClr val="bg2">
                    <a:lumMod val="50000"/>
                  </a:schemeClr>
                </a:solidFill>
              </a:rPr>
              <a:t>interprofessional education &amp; collaborative practice. Geneva: World Health Organization.</a:t>
            </a:r>
            <a:endParaRPr lang="en-US" sz="1000" dirty="0">
              <a:solidFill>
                <a:schemeClr val="bg2">
                  <a:lumMod val="50000"/>
                </a:schemeClr>
              </a:solidFill>
            </a:endParaRPr>
          </a:p>
        </p:txBody>
      </p:sp>
      <p:sp>
        <p:nvSpPr>
          <p:cNvPr id="15" name="Rectangle 14">
            <a:extLst>
              <a:ext uri="{FF2B5EF4-FFF2-40B4-BE49-F238E27FC236}">
                <a16:creationId xmlns:a16="http://schemas.microsoft.com/office/drawing/2014/main" id="{22DDC144-27C6-4C0C-B39B-7E87CB8600C0}"/>
              </a:ext>
            </a:extLst>
          </p:cNvPr>
          <p:cNvSpPr/>
          <p:nvPr/>
        </p:nvSpPr>
        <p:spPr>
          <a:xfrm>
            <a:off x="1494294" y="4351054"/>
            <a:ext cx="2058316" cy="1231598"/>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B27D2A-4D06-4A59-BC6B-8D6EAB8AC75F}"/>
              </a:ext>
            </a:extLst>
          </p:cNvPr>
          <p:cNvSpPr/>
          <p:nvPr/>
        </p:nvSpPr>
        <p:spPr>
          <a:xfrm>
            <a:off x="3728802" y="1772652"/>
            <a:ext cx="2427183" cy="1130969"/>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81F30F-88B3-45D1-82F1-55D8AED3DCDC}"/>
              </a:ext>
            </a:extLst>
          </p:cNvPr>
          <p:cNvSpPr/>
          <p:nvPr/>
        </p:nvSpPr>
        <p:spPr>
          <a:xfrm>
            <a:off x="6416841" y="3429000"/>
            <a:ext cx="1848555" cy="922054"/>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FDB312-BC1B-4C10-949F-9B5F0A42D954}"/>
              </a:ext>
            </a:extLst>
          </p:cNvPr>
          <p:cNvSpPr/>
          <p:nvPr/>
        </p:nvSpPr>
        <p:spPr>
          <a:xfrm>
            <a:off x="8660999" y="2871840"/>
            <a:ext cx="1848555" cy="448875"/>
          </a:xfrm>
          <a:prstGeom prst="rect">
            <a:avLst/>
          </a:prstGeom>
          <a:solidFill>
            <a:schemeClr val="accent4">
              <a:lumMod val="60000"/>
              <a:lumOff val="40000"/>
              <a:alpha val="34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1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B673-999D-48A2-A12E-708700493F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BBB1BD-0935-453F-8DC6-40F7C45151B7}"/>
              </a:ext>
            </a:extLst>
          </p:cNvPr>
          <p:cNvSpPr>
            <a:spLocks noGrp="1"/>
          </p:cNvSpPr>
          <p:nvPr>
            <p:ph idx="1"/>
          </p:nvPr>
        </p:nvSpPr>
        <p:spPr/>
        <p:txBody>
          <a:bodyPr>
            <a:normAutofit/>
          </a:bodyPr>
          <a:lstStyle/>
          <a:p>
            <a:r>
              <a:rPr lang="en-US" dirty="0"/>
              <a:t>Working alongside medical student colleagues has left me with the most meaningful impression overall. </a:t>
            </a:r>
            <a:r>
              <a:rPr lang="en-US" b="1" dirty="0">
                <a:solidFill>
                  <a:srgbClr val="920000"/>
                </a:solidFill>
              </a:rPr>
              <a:t>I am now a firm believer that in order to effectively work together as healthcare professionals, we must learn together as effective students</a:t>
            </a:r>
            <a:r>
              <a:rPr lang="en-US" dirty="0"/>
              <a:t>. This will definitely effect the way in which I practice pharmacy now having completed this interprofessional experience. Being a member of the internal medicine team as a student and being relied on for recommendations and assessment of medication-related problems has intensified my motivation in the pursuit of a residency. I have an increased appreciation for interprofessional education and collaboration as a means to improve patient outcomes. </a:t>
            </a:r>
          </a:p>
        </p:txBody>
      </p:sp>
    </p:spTree>
    <p:extLst>
      <p:ext uri="{BB962C8B-B14F-4D97-AF65-F5344CB8AC3E}">
        <p14:creationId xmlns:p14="http://schemas.microsoft.com/office/powerpoint/2010/main" val="1743558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E9A4A4-2919-4E26-8757-1F8508070ECA}"/>
              </a:ext>
            </a:extLst>
          </p:cNvPr>
          <p:cNvSpPr>
            <a:spLocks noGrp="1"/>
          </p:cNvSpPr>
          <p:nvPr>
            <p:ph type="title"/>
          </p:nvPr>
        </p:nvSpPr>
        <p:spPr/>
        <p:txBody>
          <a:bodyPr/>
          <a:lstStyle/>
          <a:p>
            <a:pPr algn="ctr"/>
            <a:r>
              <a:rPr lang="en-US" dirty="0"/>
              <a:t>Questions?</a:t>
            </a:r>
          </a:p>
        </p:txBody>
      </p:sp>
      <p:sp>
        <p:nvSpPr>
          <p:cNvPr id="5" name="Text Placeholder 4">
            <a:extLst>
              <a:ext uri="{FF2B5EF4-FFF2-40B4-BE49-F238E27FC236}">
                <a16:creationId xmlns:a16="http://schemas.microsoft.com/office/drawing/2014/main" id="{E08E2632-5400-4FCA-9306-8AD18AA02557}"/>
              </a:ext>
            </a:extLst>
          </p:cNvPr>
          <p:cNvSpPr>
            <a:spLocks noGrp="1"/>
          </p:cNvSpPr>
          <p:nvPr>
            <p:ph type="body" idx="1"/>
          </p:nvPr>
        </p:nvSpPr>
        <p:spPr/>
        <p:txBody>
          <a:bodyPr>
            <a:normAutofit fontScale="85000" lnSpcReduction="20000"/>
          </a:bodyPr>
          <a:lstStyle/>
          <a:p>
            <a:pPr algn="ctr">
              <a:lnSpc>
                <a:spcPct val="100000"/>
              </a:lnSpc>
            </a:pPr>
            <a:r>
              <a:rPr lang="en-US" dirty="0">
                <a:solidFill>
                  <a:srgbClr val="920000"/>
                </a:solidFill>
              </a:rPr>
              <a:t>Amanda Engle, PharmD, BCPS</a:t>
            </a:r>
          </a:p>
          <a:p>
            <a:pPr algn="ctr">
              <a:lnSpc>
                <a:spcPct val="100000"/>
              </a:lnSpc>
            </a:pPr>
            <a:r>
              <a:rPr lang="en-US" dirty="0">
                <a:solidFill>
                  <a:srgbClr val="920000"/>
                </a:solidFill>
              </a:rPr>
              <a:t>Assistant Professor</a:t>
            </a:r>
          </a:p>
          <a:p>
            <a:pPr algn="ctr">
              <a:lnSpc>
                <a:spcPct val="100000"/>
              </a:lnSpc>
            </a:pPr>
            <a:r>
              <a:rPr lang="en-US" dirty="0">
                <a:solidFill>
                  <a:srgbClr val="920000"/>
                </a:solidFill>
              </a:rPr>
              <a:t>Albany College of Pharmacy &amp; Health Sciences</a:t>
            </a:r>
          </a:p>
          <a:p>
            <a:pPr algn="ctr">
              <a:lnSpc>
                <a:spcPct val="100000"/>
              </a:lnSpc>
            </a:pPr>
            <a:r>
              <a:rPr lang="en-US" dirty="0">
                <a:hlinkClick r:id="rId2"/>
              </a:rPr>
              <a:t>Amanda.Engle@acphs.edu</a:t>
            </a:r>
            <a:endParaRPr lang="en-US" dirty="0"/>
          </a:p>
          <a:p>
            <a:pPr algn="ctr">
              <a:lnSpc>
                <a:spcPct val="100000"/>
              </a:lnSpc>
            </a:pPr>
            <a:endParaRPr lang="en-US" dirty="0">
              <a:solidFill>
                <a:srgbClr val="920000"/>
              </a:solidFill>
            </a:endParaRPr>
          </a:p>
        </p:txBody>
      </p:sp>
      <p:sp>
        <p:nvSpPr>
          <p:cNvPr id="6" name="TextBox 5">
            <a:extLst>
              <a:ext uri="{FF2B5EF4-FFF2-40B4-BE49-F238E27FC236}">
                <a16:creationId xmlns:a16="http://schemas.microsoft.com/office/drawing/2014/main" id="{439D819E-489F-4A8C-8AA2-8A68C7598EFB}"/>
              </a:ext>
            </a:extLst>
          </p:cNvPr>
          <p:cNvSpPr txBox="1"/>
          <p:nvPr/>
        </p:nvSpPr>
        <p:spPr>
          <a:xfrm>
            <a:off x="8172450" y="173128"/>
            <a:ext cx="3867150" cy="2369880"/>
          </a:xfrm>
          <a:prstGeom prst="rect">
            <a:avLst/>
          </a:prstGeom>
          <a:noFill/>
        </p:spPr>
        <p:txBody>
          <a:bodyPr wrap="square" rtlCol="0">
            <a:spAutoFit/>
          </a:bodyPr>
          <a:lstStyle/>
          <a:p>
            <a:endParaRPr lang="en-US" dirty="0"/>
          </a:p>
          <a:p>
            <a:r>
              <a:rPr lang="en-US" dirty="0"/>
              <a:t>“</a:t>
            </a:r>
            <a:r>
              <a:rPr lang="en-US" sz="1600" i="1" dirty="0"/>
              <a:t>It is a great learning experience to be able to work with the medical students.  Honestly this type of </a:t>
            </a:r>
            <a:r>
              <a:rPr lang="en-US" sz="1600" b="1" i="1" dirty="0">
                <a:solidFill>
                  <a:srgbClr val="920000"/>
                </a:solidFill>
              </a:rPr>
              <a:t>inter-professional training will change the next generation of healthcare professionals</a:t>
            </a:r>
            <a:r>
              <a:rPr lang="en-US" sz="1600" i="1" dirty="0"/>
              <a:t>. We will be more collaborative patient care providers and that is what the healthcare system needs.” 						     Pharmacy Student</a:t>
            </a:r>
          </a:p>
        </p:txBody>
      </p:sp>
    </p:spTree>
    <p:extLst>
      <p:ext uri="{BB962C8B-B14F-4D97-AF65-F5344CB8AC3E}">
        <p14:creationId xmlns:p14="http://schemas.microsoft.com/office/powerpoint/2010/main" val="376908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1F08-D7E8-4129-B714-7B647F71E7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10C4A6-739E-48D1-8FA4-D41A69CAC61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3A50F8-EA9A-4445-BE50-16B0B2B2E426}"/>
              </a:ext>
            </a:extLst>
          </p:cNvPr>
          <p:cNvPicPr>
            <a:picLocks noChangeAspect="1"/>
          </p:cNvPicPr>
          <p:nvPr/>
        </p:nvPicPr>
        <p:blipFill>
          <a:blip r:embed="rId3"/>
          <a:stretch>
            <a:fillRect/>
          </a:stretch>
        </p:blipFill>
        <p:spPr>
          <a:xfrm>
            <a:off x="838200" y="1379611"/>
            <a:ext cx="5994892" cy="4505326"/>
          </a:xfrm>
          <a:prstGeom prst="rect">
            <a:avLst/>
          </a:prstGeom>
        </p:spPr>
      </p:pic>
      <p:pic>
        <p:nvPicPr>
          <p:cNvPr id="5" name="Picture 4">
            <a:extLst>
              <a:ext uri="{FF2B5EF4-FFF2-40B4-BE49-F238E27FC236}">
                <a16:creationId xmlns:a16="http://schemas.microsoft.com/office/drawing/2014/main" id="{3DC2A94B-CDEC-45BF-94B3-F523168B5FFF}"/>
              </a:ext>
            </a:extLst>
          </p:cNvPr>
          <p:cNvPicPr>
            <a:picLocks noChangeAspect="1"/>
          </p:cNvPicPr>
          <p:nvPr/>
        </p:nvPicPr>
        <p:blipFill>
          <a:blip r:embed="rId4"/>
          <a:stretch>
            <a:fillRect/>
          </a:stretch>
        </p:blipFill>
        <p:spPr>
          <a:xfrm>
            <a:off x="7461921" y="2165424"/>
            <a:ext cx="2876550" cy="2933700"/>
          </a:xfrm>
          <a:prstGeom prst="rect">
            <a:avLst/>
          </a:prstGeom>
        </p:spPr>
      </p:pic>
      <p:sp>
        <p:nvSpPr>
          <p:cNvPr id="6" name="TextBox 5">
            <a:extLst>
              <a:ext uri="{FF2B5EF4-FFF2-40B4-BE49-F238E27FC236}">
                <a16:creationId xmlns:a16="http://schemas.microsoft.com/office/drawing/2014/main" id="{5900EEDA-FFFF-40BA-8204-4D1856E88674}"/>
              </a:ext>
            </a:extLst>
          </p:cNvPr>
          <p:cNvSpPr txBox="1"/>
          <p:nvPr/>
        </p:nvSpPr>
        <p:spPr>
          <a:xfrm>
            <a:off x="7321824" y="6353503"/>
            <a:ext cx="5358908" cy="400110"/>
          </a:xfrm>
          <a:prstGeom prst="rect">
            <a:avLst/>
          </a:prstGeom>
          <a:noFill/>
        </p:spPr>
        <p:txBody>
          <a:bodyPr wrap="square" rtlCol="0">
            <a:spAutoFit/>
          </a:bodyPr>
          <a:lstStyle/>
          <a:p>
            <a:r>
              <a:rPr lang="en-US" sz="1000" i="1" dirty="0">
                <a:solidFill>
                  <a:schemeClr val="bg2">
                    <a:lumMod val="50000"/>
                  </a:schemeClr>
                </a:solidFill>
              </a:rPr>
              <a:t>World Health Organization (WHO). (2010). Framework for action on</a:t>
            </a:r>
            <a:br>
              <a:rPr lang="en-US" sz="1000" i="1" dirty="0">
                <a:solidFill>
                  <a:schemeClr val="bg2">
                    <a:lumMod val="50000"/>
                  </a:schemeClr>
                </a:solidFill>
              </a:rPr>
            </a:br>
            <a:r>
              <a:rPr lang="en-US" sz="1000" i="1" dirty="0">
                <a:solidFill>
                  <a:schemeClr val="bg2">
                    <a:lumMod val="50000"/>
                  </a:schemeClr>
                </a:solidFill>
              </a:rPr>
              <a:t>interprofessional education &amp; collaborative practice. Geneva: World Health Organization.</a:t>
            </a:r>
            <a:endParaRPr lang="en-US" sz="1000" dirty="0">
              <a:solidFill>
                <a:schemeClr val="bg2">
                  <a:lumMod val="50000"/>
                </a:schemeClr>
              </a:solidFill>
            </a:endParaRPr>
          </a:p>
        </p:txBody>
      </p:sp>
    </p:spTree>
    <p:extLst>
      <p:ext uri="{BB962C8B-B14F-4D97-AF65-F5344CB8AC3E}">
        <p14:creationId xmlns:p14="http://schemas.microsoft.com/office/powerpoint/2010/main" val="149435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F6D3F-2AD8-4F09-BC0E-1045DB150E16}"/>
              </a:ext>
            </a:extLst>
          </p:cNvPr>
          <p:cNvSpPr txBox="1"/>
          <p:nvPr/>
        </p:nvSpPr>
        <p:spPr>
          <a:xfrm>
            <a:off x="8071952" y="6258908"/>
            <a:ext cx="4256690" cy="553998"/>
          </a:xfrm>
          <a:prstGeom prst="rect">
            <a:avLst/>
          </a:prstGeom>
          <a:noFill/>
        </p:spPr>
        <p:txBody>
          <a:bodyPr wrap="square" rtlCol="0">
            <a:spAutoFit/>
          </a:bodyPr>
          <a:lstStyle/>
          <a:p>
            <a:r>
              <a:rPr lang="en-US" sz="1000" dirty="0">
                <a:solidFill>
                  <a:schemeClr val="bg2">
                    <a:lumMod val="50000"/>
                  </a:schemeClr>
                </a:solidFill>
              </a:rPr>
              <a:t>Interprofessional Education Collaborative. (2016). Core competencies for interprofessional collaborative practice: 2016 update. Washington, DC: Interprofessional Education Collaborative.</a:t>
            </a:r>
          </a:p>
        </p:txBody>
      </p:sp>
      <p:pic>
        <p:nvPicPr>
          <p:cNvPr id="5" name="Picture 4">
            <a:extLst>
              <a:ext uri="{FF2B5EF4-FFF2-40B4-BE49-F238E27FC236}">
                <a16:creationId xmlns:a16="http://schemas.microsoft.com/office/drawing/2014/main" id="{0BF03CB3-DBFB-43C7-873C-D7874E4D9E1D}"/>
              </a:ext>
            </a:extLst>
          </p:cNvPr>
          <p:cNvPicPr>
            <a:picLocks noChangeAspect="1"/>
          </p:cNvPicPr>
          <p:nvPr/>
        </p:nvPicPr>
        <p:blipFill>
          <a:blip r:embed="rId3"/>
          <a:stretch>
            <a:fillRect/>
          </a:stretch>
        </p:blipFill>
        <p:spPr>
          <a:xfrm>
            <a:off x="3124200" y="222851"/>
            <a:ext cx="4419600" cy="2124075"/>
          </a:xfrm>
          <a:prstGeom prst="rect">
            <a:avLst/>
          </a:prstGeom>
        </p:spPr>
      </p:pic>
      <p:sp>
        <p:nvSpPr>
          <p:cNvPr id="6" name="Rectangle 3">
            <a:extLst>
              <a:ext uri="{FF2B5EF4-FFF2-40B4-BE49-F238E27FC236}">
                <a16:creationId xmlns:a16="http://schemas.microsoft.com/office/drawing/2014/main" id="{2E8E84AC-A3CB-4FA2-98FA-D69248CC014E}"/>
              </a:ext>
            </a:extLst>
          </p:cNvPr>
          <p:cNvSpPr>
            <a:spLocks noChangeArrowheads="1"/>
          </p:cNvSpPr>
          <p:nvPr/>
        </p:nvSpPr>
        <p:spPr bwMode="auto">
          <a:xfrm>
            <a:off x="970722" y="2195686"/>
            <a:ext cx="10515600" cy="400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200" u="sng" dirty="0">
                <a:solidFill>
                  <a:srgbClr val="007CAF"/>
                </a:solidFill>
                <a:latin typeface="Lato"/>
                <a:hlinkClick r:id="rId4"/>
              </a:rPr>
              <a:t> </a:t>
            </a:r>
            <a:r>
              <a:rPr kumimoji="0" lang="en-US" altLang="en-US" sz="1200" b="0" i="0" u="sng" strike="noStrike" cap="none" normalizeH="0" baseline="0" dirty="0">
                <a:ln>
                  <a:noFill/>
                </a:ln>
                <a:solidFill>
                  <a:srgbClr val="007CAF"/>
                </a:solidFill>
                <a:effectLst/>
                <a:latin typeface="Lato"/>
                <a:hlinkClick r:id="rId4"/>
              </a:rPr>
              <a:t>Academy of Nutrition and Dietetics (ACEND)</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5"/>
              </a:rPr>
              <a:t>American Association of Colleges of Nursing (AACN)</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6"/>
              </a:rPr>
              <a:t>American Association of Colleges of Osteopathic Medicine (AACOM)</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920000"/>
                </a:solidFill>
                <a:effectLst/>
                <a:latin typeface="Lato"/>
                <a:hlinkClick r:id="rId7">
                  <a:extLst>
                    <a:ext uri="{A12FA001-AC4F-418D-AE19-62706E023703}">
                      <ahyp:hlinkClr xmlns:ahyp="http://schemas.microsoft.com/office/drawing/2018/hyperlinkcolor" val="tx"/>
                    </a:ext>
                  </a:extLst>
                </a:hlinkClick>
              </a:rPr>
              <a:t>American Association of Colleges of Pharmacy (AACP)</a:t>
            </a:r>
            <a:br>
              <a:rPr kumimoji="0" lang="en-US" altLang="en-US" sz="1200" b="0" i="0" u="none" strike="noStrike" cap="none" normalizeH="0" baseline="0" dirty="0">
                <a:ln>
                  <a:noFill/>
                </a:ln>
                <a:solidFill>
                  <a:srgbClr val="920000"/>
                </a:solidFill>
                <a:effectLst/>
                <a:latin typeface="Lato"/>
              </a:rPr>
            </a:br>
            <a:endParaRPr kumimoji="0" lang="en-US" altLang="en-US" sz="1200" b="0" i="0" u="none" strike="noStrike" cap="none" normalizeH="0" baseline="0" dirty="0">
              <a:ln>
                <a:noFill/>
              </a:ln>
              <a:solidFill>
                <a:srgbClr val="920000"/>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8"/>
              </a:rPr>
              <a:t>American Association of Colleges of Podiatric Medicine (AACPM)</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9"/>
              </a:rPr>
              <a:t>American Association for Respiratory Care (AARC)</a:t>
            </a:r>
            <a:br>
              <a:rPr kumimoji="0" lang="en-US" altLang="en-US" sz="1200" b="0" i="0" u="sng" strike="noStrike" cap="none" normalizeH="0" baseline="0" dirty="0">
                <a:ln>
                  <a:noFill/>
                </a:ln>
                <a:solidFill>
                  <a:srgbClr val="007CAF"/>
                </a:solidFill>
                <a:effectLst/>
                <a:latin typeface="Lato"/>
                <a:hlinkClick r:id="rId9"/>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0"/>
              </a:rPr>
              <a:t>American Council of Academic Physical Therapy (ACAPT)</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1"/>
              </a:rPr>
              <a:t>American Dental Education Association (ADEA)</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2"/>
              </a:rPr>
              <a:t>American Occupational Therapy Association (AOTA)</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3"/>
              </a:rPr>
              <a:t>American Psychological Association (APA)</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4"/>
              </a:rPr>
              <a:t>American Speech-Language Hearing Association (ASHA)</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5"/>
              </a:rPr>
              <a:t>Association of Academic Health Sciences Libraries (AAHSL)</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6"/>
              </a:rPr>
              <a:t>Association of American Medical Colleges (AAMC)</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2D6073"/>
                </a:solidFill>
                <a:effectLst/>
                <a:latin typeface="Lato"/>
                <a:hlinkClick r:id="rId17"/>
              </a:rPr>
              <a:t>Association of American  Veterinary Medical Colleges (AAVMC)</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8"/>
              </a:rPr>
              <a:t>Association of Chiropractic Colleges (ACC)</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19"/>
              </a:rPr>
              <a:t>Association of Schools and Colleges of Optometry (ASCO)</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20"/>
              </a:rPr>
              <a:t>Association of Schools and Programs of Public Health (ASPPH)</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21"/>
              </a:rPr>
              <a:t>Association of Schools of Allied Health Professions (ASAHP)</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22"/>
              </a:rPr>
              <a:t>Council on Social Work Education (CSWE)</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23"/>
              </a:rPr>
              <a:t>National League for Nursing (NLN)</a:t>
            </a:r>
            <a:br>
              <a:rPr kumimoji="0" lang="en-US" altLang="en-US" sz="1200" b="0" i="0" u="none" strike="noStrike" cap="none" normalizeH="0" baseline="0" dirty="0">
                <a:ln>
                  <a:noFill/>
                </a:ln>
                <a:solidFill>
                  <a:srgbClr val="6C6C6C"/>
                </a:solidFill>
                <a:effectLst/>
                <a:latin typeface="Lato"/>
              </a:rPr>
            </a:br>
            <a:endParaRPr kumimoji="0" lang="en-US" altLang="en-US" sz="1200" b="0" i="0" u="none" strike="noStrike" cap="none" normalizeH="0" baseline="0" dirty="0">
              <a:ln>
                <a:noFill/>
              </a:ln>
              <a:solidFill>
                <a:srgbClr val="6C6C6C"/>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sng" strike="noStrike" cap="none" normalizeH="0" baseline="0" dirty="0">
                <a:ln>
                  <a:noFill/>
                </a:ln>
                <a:solidFill>
                  <a:srgbClr val="007CAF"/>
                </a:solidFill>
                <a:effectLst/>
                <a:latin typeface="Lato"/>
                <a:hlinkClick r:id="rId24"/>
              </a:rPr>
              <a:t>Physician Assistant Education Association (PAEA)</a:t>
            </a:r>
            <a:r>
              <a:rPr kumimoji="0" lang="en-US" altLang="en-US" sz="11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61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0594-26CC-4985-8730-FEE0455F0266}"/>
              </a:ext>
            </a:extLst>
          </p:cNvPr>
          <p:cNvSpPr>
            <a:spLocks noGrp="1"/>
          </p:cNvSpPr>
          <p:nvPr>
            <p:ph type="title"/>
          </p:nvPr>
        </p:nvSpPr>
        <p:spPr/>
        <p:txBody>
          <a:bodyPr/>
          <a:lstStyle/>
          <a:p>
            <a:endParaRPr lang="en-US"/>
          </a:p>
        </p:txBody>
      </p:sp>
      <p:sp>
        <p:nvSpPr>
          <p:cNvPr id="11" name="TextBox 10">
            <a:extLst>
              <a:ext uri="{FF2B5EF4-FFF2-40B4-BE49-F238E27FC236}">
                <a16:creationId xmlns:a16="http://schemas.microsoft.com/office/drawing/2014/main" id="{CC95A170-C1B6-42F0-9E9B-1398E24B3A89}"/>
              </a:ext>
            </a:extLst>
          </p:cNvPr>
          <p:cNvSpPr txBox="1"/>
          <p:nvPr/>
        </p:nvSpPr>
        <p:spPr>
          <a:xfrm>
            <a:off x="8071952" y="6258908"/>
            <a:ext cx="4256690" cy="553998"/>
          </a:xfrm>
          <a:prstGeom prst="rect">
            <a:avLst/>
          </a:prstGeom>
          <a:noFill/>
        </p:spPr>
        <p:txBody>
          <a:bodyPr wrap="square" rtlCol="0">
            <a:spAutoFit/>
          </a:bodyPr>
          <a:lstStyle/>
          <a:p>
            <a:r>
              <a:rPr lang="en-US" sz="1000" dirty="0">
                <a:solidFill>
                  <a:schemeClr val="bg2">
                    <a:lumMod val="50000"/>
                  </a:schemeClr>
                </a:solidFill>
              </a:rPr>
              <a:t>Interprofessional Education Collaborative. (2016). Core competencies for interprofessional collaborative practice: 2016 update. Washington, DC: Interprofessional Education Collaborative.</a:t>
            </a:r>
          </a:p>
        </p:txBody>
      </p:sp>
      <p:pic>
        <p:nvPicPr>
          <p:cNvPr id="13" name="Picture 12">
            <a:extLst>
              <a:ext uri="{FF2B5EF4-FFF2-40B4-BE49-F238E27FC236}">
                <a16:creationId xmlns:a16="http://schemas.microsoft.com/office/drawing/2014/main" id="{F41A8304-6C7C-4899-B02F-602E5AF8A112}"/>
              </a:ext>
            </a:extLst>
          </p:cNvPr>
          <p:cNvPicPr>
            <a:picLocks noChangeAspect="1"/>
          </p:cNvPicPr>
          <p:nvPr/>
        </p:nvPicPr>
        <p:blipFill>
          <a:blip r:embed="rId3"/>
          <a:stretch>
            <a:fillRect/>
          </a:stretch>
        </p:blipFill>
        <p:spPr>
          <a:xfrm>
            <a:off x="3507338" y="768122"/>
            <a:ext cx="4365391" cy="3921125"/>
          </a:xfrm>
          <a:prstGeom prst="rect">
            <a:avLst/>
          </a:prstGeom>
        </p:spPr>
      </p:pic>
      <p:sp>
        <p:nvSpPr>
          <p:cNvPr id="14" name="TextBox 13">
            <a:extLst>
              <a:ext uri="{FF2B5EF4-FFF2-40B4-BE49-F238E27FC236}">
                <a16:creationId xmlns:a16="http://schemas.microsoft.com/office/drawing/2014/main" id="{0D5AE569-2230-433D-8C9E-D43864617296}"/>
              </a:ext>
            </a:extLst>
          </p:cNvPr>
          <p:cNvSpPr txBox="1"/>
          <p:nvPr/>
        </p:nvSpPr>
        <p:spPr>
          <a:xfrm>
            <a:off x="1361090" y="5021938"/>
            <a:ext cx="10210800" cy="1015663"/>
          </a:xfrm>
          <a:prstGeom prst="rect">
            <a:avLst/>
          </a:prstGeom>
          <a:noFill/>
        </p:spPr>
        <p:txBody>
          <a:bodyPr wrap="square" rtlCol="0">
            <a:spAutoFit/>
          </a:bodyPr>
          <a:lstStyle/>
          <a:p>
            <a:r>
              <a:rPr lang="en-US" sz="3000" dirty="0"/>
              <a:t>“…interprofessional collaborative practice is key to the safe, high-quality, accessible, patient-centered care desired by all.”</a:t>
            </a:r>
          </a:p>
        </p:txBody>
      </p:sp>
      <p:sp>
        <p:nvSpPr>
          <p:cNvPr id="17" name="Rectangle 4">
            <a:extLst>
              <a:ext uri="{FF2B5EF4-FFF2-40B4-BE49-F238E27FC236}">
                <a16:creationId xmlns:a16="http://schemas.microsoft.com/office/drawing/2014/main" id="{27D0587D-D478-44C9-9CB5-BF0480596EBF}"/>
              </a:ext>
            </a:extLst>
          </p:cNvPr>
          <p:cNvSpPr>
            <a:spLocks noChangeArrowheads="1"/>
          </p:cNvSpPr>
          <p:nvPr/>
        </p:nvSpPr>
        <p:spPr bwMode="auto">
          <a:xfrm rot="10800000" flipV="1">
            <a:off x="8057981" y="6052305"/>
            <a:ext cx="40872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hlinkClick r:id="rId4"/>
              </a:rPr>
              <a:t>http://www.ihi.org/Engage/Initiatives/TripleAim/Pages/default.aspx</a:t>
            </a:r>
            <a:r>
              <a:rPr kumimoji="0" lang="en-US" altLang="en-US" sz="10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648913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3261</Words>
  <Application>Microsoft Office PowerPoint</Application>
  <PresentationFormat>Widescreen</PresentationFormat>
  <Paragraphs>261</Paragraphs>
  <Slides>61</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AdvPSAD31</vt:lpstr>
      <vt:lpstr>AdvPSAD32</vt:lpstr>
      <vt:lpstr>Arial</vt:lpstr>
      <vt:lpstr>Calibri</vt:lpstr>
      <vt:lpstr>Calibri Light</vt:lpstr>
      <vt:lpstr>Courier New</vt:lpstr>
      <vt:lpstr>Lato</vt:lpstr>
      <vt:lpstr>Qualtrics Grotesque</vt:lpstr>
      <vt:lpstr>Times New Roman</vt:lpstr>
      <vt:lpstr>Wingdings</vt:lpstr>
      <vt:lpstr>Office Theme</vt:lpstr>
      <vt:lpstr>          When Medical and Pharmacy Students  Learn From Each Other:</vt:lpstr>
      <vt:lpstr>Objectives</vt:lpstr>
      <vt:lpstr>Defining Interprofessional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Values/Ethics</vt:lpstr>
      <vt:lpstr>Communication</vt:lpstr>
      <vt:lpstr>Roles/ Responsibilities</vt:lpstr>
      <vt:lpstr>Teams/ Teamwork</vt:lpstr>
      <vt:lpstr>PowerPoint Presentation</vt:lpstr>
      <vt:lpstr>Medical Education IPE EPAs</vt:lpstr>
      <vt:lpstr>Pharmacy Education IPE EPAs</vt:lpstr>
      <vt:lpstr>Practical Tools</vt:lpstr>
      <vt:lpstr>PowerPoint Presentation</vt:lpstr>
      <vt:lpstr>NEXUS</vt:lpstr>
      <vt:lpstr>NEXUS</vt:lpstr>
      <vt:lpstr>PowerPoint Presentation</vt:lpstr>
      <vt:lpstr>Intended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  ACPHS-AMC Student IPE Models</vt:lpstr>
      <vt:lpstr>PowerPoint Presentation</vt:lpstr>
      <vt:lpstr>PIPE Objectives</vt:lpstr>
      <vt:lpstr>PIPE Design</vt:lpstr>
      <vt:lpstr>PIPE Design</vt:lpstr>
      <vt:lpstr>PIPE Design</vt:lpstr>
      <vt:lpstr>PIPE Design</vt:lpstr>
      <vt:lpstr>PIPE Design</vt:lpstr>
      <vt:lpstr>PowerPoint Presentation</vt:lpstr>
      <vt:lpstr>PowerPoint Presentation</vt:lpstr>
      <vt:lpstr>PIPE Outcomes</vt:lpstr>
      <vt:lpstr>PIPE Outcomes</vt:lpstr>
      <vt:lpstr>PIPE Outcomes</vt:lpstr>
      <vt:lpstr>Pharmacy Student PIPE Thoughts</vt:lpstr>
      <vt:lpstr>Medical Student PIPE Thoughts</vt:lpstr>
      <vt:lpstr>Interprofessional Education Team Rounds</vt:lpstr>
      <vt:lpstr>IPE Team Rounds</vt:lpstr>
      <vt:lpstr>PowerPoint Presentation</vt:lpstr>
      <vt:lpstr>PowerPoint Presentation</vt:lpstr>
      <vt:lpstr>PowerPoint Presentation</vt:lpstr>
      <vt:lpstr>PowerPoint Presentation</vt:lpstr>
      <vt:lpstr>PowerPoint Presentation</vt:lpstr>
      <vt:lpstr>Pharmacy Student IPE Rounding Team  Thoughts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When Medical and Pharmacy Students  Learn From Each Other:</dc:title>
  <dc:creator>Engle, Amanda</dc:creator>
  <cp:lastModifiedBy>Engle, Amanda</cp:lastModifiedBy>
  <cp:revision>81</cp:revision>
  <dcterms:created xsi:type="dcterms:W3CDTF">2019-08-01T23:44:13Z</dcterms:created>
  <dcterms:modified xsi:type="dcterms:W3CDTF">2019-08-02T01:55:32Z</dcterms:modified>
</cp:coreProperties>
</file>