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8"/>
  </p:notesMasterIdLst>
  <p:handoutMasterIdLst>
    <p:handoutMasterId r:id="rId9"/>
  </p:handoutMasterIdLst>
  <p:sldIdLst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920" autoAdjust="0"/>
  </p:normalViewPr>
  <p:slideViewPr>
    <p:cSldViewPr>
      <p:cViewPr varScale="1">
        <p:scale>
          <a:sx n="70" d="100"/>
          <a:sy n="70" d="100"/>
        </p:scale>
        <p:origin x="152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solidFill>
                  <a:schemeClr val="bg1"/>
                </a:solidFill>
                <a:effectLst/>
              </a:rPr>
              <a:t>Completion rates - Undergraduate</a:t>
            </a:r>
            <a:br>
              <a:rPr lang="en-US" sz="1800" b="0" i="0" baseline="0" dirty="0">
                <a:solidFill>
                  <a:schemeClr val="bg1"/>
                </a:solidFill>
                <a:effectLst/>
              </a:rPr>
            </a:br>
            <a:r>
              <a:rPr lang="en-US" sz="1400" b="0" i="0" baseline="0" dirty="0">
                <a:solidFill>
                  <a:schemeClr val="bg1"/>
                </a:solidFill>
                <a:effectLst/>
              </a:rPr>
              <a:t>Students entering Fall 2012 to Fall 2016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ACPHS completion rate*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9761904761904816E-2"/>
                  <c:y val="-3.3333333333333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AC5-4BEB-AAA6-4CE40382FD40}"/>
                </c:ext>
              </c:extLst>
            </c:dLbl>
            <c:dLbl>
              <c:idx val="1"/>
              <c:layout>
                <c:manualLayout>
                  <c:x val="-3.125E-2"/>
                  <c:y val="-2.6666666666666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C5-4BEB-AAA6-4CE40382FD40}"/>
                </c:ext>
              </c:extLst>
            </c:dLbl>
            <c:dLbl>
              <c:idx val="2"/>
              <c:layout>
                <c:manualLayout>
                  <c:x val="-2.5297619047619048E-2"/>
                  <c:y val="-3.333333333333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C5-4BEB-AAA6-4CE40382FD40}"/>
                </c:ext>
              </c:extLst>
            </c:dLbl>
            <c:dLbl>
              <c:idx val="3"/>
              <c:layout>
                <c:manualLayout>
                  <c:x val="-1.9345238095238096E-2"/>
                  <c:y val="-2.6666666666666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C5-4BEB-AAA6-4CE40382FD40}"/>
                </c:ext>
              </c:extLst>
            </c:dLbl>
            <c:dLbl>
              <c:idx val="4"/>
              <c:layout>
                <c:manualLayout>
                  <c:x val="-2.8273809523809632E-2"/>
                  <c:y val="-2.6666666666666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AC5-4BEB-AAA6-4CE40382FD40}"/>
                </c:ext>
              </c:extLst>
            </c:dLbl>
            <c:dLbl>
              <c:idx val="5"/>
              <c:layout>
                <c:manualLayout>
                  <c:x val="-3.125E-2"/>
                  <c:y val="-3.3333333333333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AC5-4BEB-AAA6-4CE40382FD40}"/>
                </c:ext>
              </c:extLst>
            </c:dLbl>
            <c:dLbl>
              <c:idx val="6"/>
              <c:layout>
                <c:manualLayout>
                  <c:x val="-2.3809523809523701E-2"/>
                  <c:y val="-3.333333333333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AC5-4BEB-AAA6-4CE40382FD40}"/>
                </c:ext>
              </c:extLst>
            </c:dLbl>
            <c:dLbl>
              <c:idx val="7"/>
              <c:layout>
                <c:manualLayout>
                  <c:x val="-3.4226190476190695E-2"/>
                  <c:y val="-1.7777777777777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AC5-4BEB-AAA6-4CE40382FD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Sheet1!$A$4:$A$8</c:f>
              <c:strCache>
                <c:ptCount val="5"/>
                <c:pt idx="0">
                  <c:v>Fall 2012</c:v>
                </c:pt>
                <c:pt idx="1">
                  <c:v>Fall 2013</c:v>
                </c:pt>
                <c:pt idx="2">
                  <c:v>Fall 2014</c:v>
                </c:pt>
                <c:pt idx="3">
                  <c:v>Fall 2015</c:v>
                </c:pt>
                <c:pt idx="4">
                  <c:v>Fall 2016</c:v>
                </c:pt>
              </c:strCache>
            </c:strRef>
          </c:cat>
          <c:val>
            <c:numRef>
              <c:f>Sheet1!$B$4:$B$8</c:f>
              <c:numCache>
                <c:formatCode>0%</c:formatCode>
                <c:ptCount val="5"/>
                <c:pt idx="0">
                  <c:v>0.66</c:v>
                </c:pt>
                <c:pt idx="1">
                  <c:v>0.7</c:v>
                </c:pt>
                <c:pt idx="2">
                  <c:v>0.75</c:v>
                </c:pt>
                <c:pt idx="3">
                  <c:v>0.68</c:v>
                </c:pt>
                <c:pt idx="4">
                  <c:v>0.61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EAC5-4BEB-AAA6-4CE40382FD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completion rate**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bg2"/>
                </a:solidFill>
              </a:ln>
              <a:effectLst/>
            </c:spPr>
          </c:marker>
          <c:cat>
            <c:strRef>
              <c:f>Sheet1!$A$4:$A$8</c:f>
              <c:strCache>
                <c:ptCount val="5"/>
                <c:pt idx="0">
                  <c:v>Fall 2012</c:v>
                </c:pt>
                <c:pt idx="1">
                  <c:v>Fall 2013</c:v>
                </c:pt>
                <c:pt idx="2">
                  <c:v>Fall 2014</c:v>
                </c:pt>
                <c:pt idx="3">
                  <c:v>Fall 2015</c:v>
                </c:pt>
                <c:pt idx="4">
                  <c:v>Fall 2016</c:v>
                </c:pt>
              </c:strCache>
            </c:strRef>
          </c:cat>
          <c:val>
            <c:numRef>
              <c:f>Sheet1!$C$4:$C$8</c:f>
              <c:numCache>
                <c:formatCode>0%</c:formatCode>
                <c:ptCount val="5"/>
                <c:pt idx="0">
                  <c:v>0.59</c:v>
                </c:pt>
                <c:pt idx="1">
                  <c:v>0.6</c:v>
                </c:pt>
                <c:pt idx="2">
                  <c:v>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D5-4511-9E09-4259BB0D3A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5562143"/>
        <c:axId val="1335555487"/>
      </c:lineChart>
      <c:catAx>
        <c:axId val="1335562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5555487"/>
        <c:crosses val="autoZero"/>
        <c:auto val="1"/>
        <c:lblAlgn val="ctr"/>
        <c:lblOffset val="100"/>
        <c:noMultiLvlLbl val="0"/>
      </c:catAx>
      <c:valAx>
        <c:axId val="1335555487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5562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4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solidFill>
                  <a:schemeClr val="bg1"/>
                </a:solidFill>
                <a:effectLst/>
              </a:rPr>
              <a:t>On-time graduation rates – Master’s</a:t>
            </a:r>
          </a:p>
          <a:p>
            <a:pPr>
              <a:defRPr/>
            </a:pPr>
            <a:r>
              <a:rPr lang="en-US" sz="1100" b="0" i="0" baseline="0" dirty="0">
                <a:solidFill>
                  <a:schemeClr val="bg1"/>
                </a:solidFill>
                <a:effectLst/>
              </a:rPr>
              <a:t>Students entering 2016-17 to 2020-21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ACPHS On-time graduation rate**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9761904761904816E-2"/>
                  <c:y val="-3.3333333333333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AC5-4BEB-AAA6-4CE40382FD40}"/>
                </c:ext>
              </c:extLst>
            </c:dLbl>
            <c:dLbl>
              <c:idx val="1"/>
              <c:layout>
                <c:manualLayout>
                  <c:x val="-3.125E-2"/>
                  <c:y val="-2.6666666666666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C5-4BEB-AAA6-4CE40382FD40}"/>
                </c:ext>
              </c:extLst>
            </c:dLbl>
            <c:dLbl>
              <c:idx val="2"/>
              <c:layout>
                <c:manualLayout>
                  <c:x val="-2.5297619047619048E-2"/>
                  <c:y val="-3.333333333333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C5-4BEB-AAA6-4CE40382FD40}"/>
                </c:ext>
              </c:extLst>
            </c:dLbl>
            <c:dLbl>
              <c:idx val="3"/>
              <c:layout>
                <c:manualLayout>
                  <c:x val="-1.9345238095238096E-2"/>
                  <c:y val="-2.6666666666666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C5-4BEB-AAA6-4CE40382FD40}"/>
                </c:ext>
              </c:extLst>
            </c:dLbl>
            <c:dLbl>
              <c:idx val="4"/>
              <c:layout>
                <c:manualLayout>
                  <c:x val="-2.8273809523809632E-2"/>
                  <c:y val="-2.6666666666666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AC5-4BEB-AAA6-4CE40382FD40}"/>
                </c:ext>
              </c:extLst>
            </c:dLbl>
            <c:dLbl>
              <c:idx val="5"/>
              <c:layout>
                <c:manualLayout>
                  <c:x val="-3.125E-2"/>
                  <c:y val="-3.3333333333333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AC5-4BEB-AAA6-4CE40382FD40}"/>
                </c:ext>
              </c:extLst>
            </c:dLbl>
            <c:dLbl>
              <c:idx val="6"/>
              <c:layout>
                <c:manualLayout>
                  <c:x val="-2.3809523809523701E-2"/>
                  <c:y val="-3.333333333333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AC5-4BEB-AAA6-4CE40382FD40}"/>
                </c:ext>
              </c:extLst>
            </c:dLbl>
            <c:dLbl>
              <c:idx val="7"/>
              <c:layout>
                <c:manualLayout>
                  <c:x val="-3.4226190476190695E-2"/>
                  <c:y val="-1.7777777777777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AC5-4BEB-AAA6-4CE40382FD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Sheet1!$A$4:$A$8</c:f>
              <c:strCache>
                <c:ptCount val="5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2020-21</c:v>
                </c:pt>
              </c:strCache>
            </c:strRef>
          </c:cat>
          <c:val>
            <c:numRef>
              <c:f>Sheet1!$B$4:$B$8</c:f>
              <c:numCache>
                <c:formatCode>0%</c:formatCode>
                <c:ptCount val="5"/>
                <c:pt idx="0">
                  <c:v>0.86</c:v>
                </c:pt>
                <c:pt idx="1">
                  <c:v>0.81</c:v>
                </c:pt>
                <c:pt idx="2">
                  <c:v>0.77</c:v>
                </c:pt>
                <c:pt idx="3">
                  <c:v>0.71</c:v>
                </c:pt>
                <c:pt idx="4">
                  <c:v>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EAC5-4BEB-AAA6-4CE40382FD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5562143"/>
        <c:axId val="1335555487"/>
      </c:lineChart>
      <c:catAx>
        <c:axId val="1335562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5555487"/>
        <c:crosses val="autoZero"/>
        <c:auto val="1"/>
        <c:lblAlgn val="ctr"/>
        <c:lblOffset val="100"/>
        <c:noMultiLvlLbl val="0"/>
      </c:catAx>
      <c:valAx>
        <c:axId val="1335555487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5562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4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solidFill>
                  <a:schemeClr val="bg1"/>
                </a:solidFill>
                <a:effectLst/>
              </a:rPr>
              <a:t>On-time graduation rates – Professional PharmD</a:t>
            </a:r>
          </a:p>
          <a:p>
            <a:pPr>
              <a:defRPr/>
            </a:pPr>
            <a:r>
              <a:rPr lang="en-US" sz="1080" b="0" i="0" baseline="0" dirty="0">
                <a:solidFill>
                  <a:schemeClr val="bg1"/>
                </a:solidFill>
                <a:effectLst/>
              </a:rPr>
              <a:t>Students entering as P1s in 2014-15 to 2018-19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ACPHS on-time graduation rate***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8023598820058997E-2"/>
                  <c:y val="-3.111111111111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C5-4BEB-AAA6-4CE40382FD40}"/>
                </c:ext>
              </c:extLst>
            </c:dLbl>
            <c:dLbl>
              <c:idx val="1"/>
              <c:layout>
                <c:manualLayout>
                  <c:x val="-2.9761904761904816E-2"/>
                  <c:y val="-3.3333333333333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AC5-4BEB-AAA6-4CE40382FD40}"/>
                </c:ext>
              </c:extLst>
            </c:dLbl>
            <c:dLbl>
              <c:idx val="2"/>
              <c:layout>
                <c:manualLayout>
                  <c:x val="-3.125E-2"/>
                  <c:y val="-2.6666666666666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C5-4BEB-AAA6-4CE40382FD40}"/>
                </c:ext>
              </c:extLst>
            </c:dLbl>
            <c:dLbl>
              <c:idx val="3"/>
              <c:layout>
                <c:manualLayout>
                  <c:x val="-2.5297619047619048E-2"/>
                  <c:y val="-3.333333333333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C5-4BEB-AAA6-4CE40382FD40}"/>
                </c:ext>
              </c:extLst>
            </c:dLbl>
            <c:dLbl>
              <c:idx val="4"/>
              <c:layout>
                <c:manualLayout>
                  <c:x val="-1.9345238095238096E-2"/>
                  <c:y val="-2.6666666666666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C5-4BEB-AAA6-4CE40382FD40}"/>
                </c:ext>
              </c:extLst>
            </c:dLbl>
            <c:dLbl>
              <c:idx val="5"/>
              <c:layout>
                <c:manualLayout>
                  <c:x val="-2.8273809523809632E-2"/>
                  <c:y val="-2.6666666666666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AC5-4BEB-AAA6-4CE40382FD40}"/>
                </c:ext>
              </c:extLst>
            </c:dLbl>
            <c:dLbl>
              <c:idx val="6"/>
              <c:layout>
                <c:manualLayout>
                  <c:x val="-3.125E-2"/>
                  <c:y val="-3.3333333333333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AC5-4BEB-AAA6-4CE40382FD40}"/>
                </c:ext>
              </c:extLst>
            </c:dLbl>
            <c:dLbl>
              <c:idx val="7"/>
              <c:layout>
                <c:manualLayout>
                  <c:x val="-2.3809523809523701E-2"/>
                  <c:y val="-3.333333333333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AC5-4BEB-AAA6-4CE40382FD40}"/>
                </c:ext>
              </c:extLst>
            </c:dLbl>
            <c:dLbl>
              <c:idx val="8"/>
              <c:layout>
                <c:manualLayout>
                  <c:x val="-3.4226190476190695E-2"/>
                  <c:y val="-1.7777777777777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AC5-4BEB-AAA6-4CE40382FD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Sheet1!$A$4:$A$8</c:f>
              <c:strCache>
                <c:ptCount val="5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  <c:pt idx="3">
                  <c:v>2017-2018</c:v>
                </c:pt>
                <c:pt idx="4">
                  <c:v>2018-2019</c:v>
                </c:pt>
              </c:strCache>
            </c:strRef>
          </c:cat>
          <c:val>
            <c:numRef>
              <c:f>Sheet1!$B$4:$B$8</c:f>
              <c:numCache>
                <c:formatCode>0%</c:formatCode>
                <c:ptCount val="5"/>
                <c:pt idx="0">
                  <c:v>0.92</c:v>
                </c:pt>
                <c:pt idx="1">
                  <c:v>0.93</c:v>
                </c:pt>
                <c:pt idx="2">
                  <c:v>0.89</c:v>
                </c:pt>
                <c:pt idx="3">
                  <c:v>0.88</c:v>
                </c:pt>
                <c:pt idx="4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EAC5-4BEB-AAA6-4CE40382FD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on-time graduation rate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bg2"/>
                </a:solidFill>
              </a:ln>
              <a:effectLst/>
            </c:spPr>
          </c:marker>
          <c:cat>
            <c:strRef>
              <c:f>Sheet1!$A$4:$A$8</c:f>
              <c:strCache>
                <c:ptCount val="5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  <c:pt idx="3">
                  <c:v>2017-2018</c:v>
                </c:pt>
                <c:pt idx="4">
                  <c:v>2018-2019</c:v>
                </c:pt>
              </c:strCache>
            </c:strRef>
          </c:cat>
          <c:val>
            <c:numRef>
              <c:f>Sheet1!$C$4:$C$8</c:f>
              <c:numCache>
                <c:formatCode>0.00%</c:formatCode>
                <c:ptCount val="5"/>
                <c:pt idx="0">
                  <c:v>0.879</c:v>
                </c:pt>
                <c:pt idx="1">
                  <c:v>0.874</c:v>
                </c:pt>
                <c:pt idx="2">
                  <c:v>0.875</c:v>
                </c:pt>
                <c:pt idx="3" formatCode="0.0%">
                  <c:v>0.879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BF-4855-B2C0-7C71FD6B28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5562143"/>
        <c:axId val="1335555487"/>
      </c:lineChart>
      <c:catAx>
        <c:axId val="1335562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5555487"/>
        <c:crosses val="autoZero"/>
        <c:auto val="1"/>
        <c:lblAlgn val="ctr"/>
        <c:lblOffset val="100"/>
        <c:noMultiLvlLbl val="0"/>
      </c:catAx>
      <c:valAx>
        <c:axId val="1335555487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5562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4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72EFF-37BA-4E37-A7B4-F986972A2D39}" type="datetime1">
              <a:rPr lang="en-US" smtClean="0"/>
              <a:t>6/14/2023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7CB95-9015-47F3-98BE-4AC507C97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4874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CBF18-CCEB-4C0F-BD34-B25379DF731C}" type="datetime1">
              <a:rPr lang="en-US" smtClean="0"/>
              <a:t>6/14/2023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AE31E-710F-4A22-A9FF-C288FF67C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0620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ackground_1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-152400"/>
            <a:ext cx="9269413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6096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l">
              <a:defRPr/>
            </a:pPr>
            <a:endParaRPr lang="en-US" sz="140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4114800" y="4000500"/>
            <a:ext cx="9144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7"/>
          <p:cNvCxnSpPr>
            <a:cxnSpLocks noChangeShapeType="1"/>
          </p:cNvCxnSpPr>
          <p:nvPr/>
        </p:nvCxnSpPr>
        <p:spPr bwMode="auto">
          <a:xfrm>
            <a:off x="533400" y="6096000"/>
            <a:ext cx="81534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</p:cxnSp>
      <p:pic>
        <p:nvPicPr>
          <p:cNvPr id="8" name="Picture 8" descr="LOGO_REVISIO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381000"/>
            <a:ext cx="332740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90600" y="2362200"/>
            <a:ext cx="7239000" cy="1524000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90000"/>
              </a:lnSpc>
              <a:defRPr sz="480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33500" y="4312920"/>
            <a:ext cx="6477000" cy="7620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1pPr>
          </a:lstStyle>
          <a:p>
            <a:fld id="{28190028-B60E-4470-B4BD-9EFE7F84802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533400" y="6248400"/>
            <a:ext cx="2133600" cy="476250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 b="0" i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fld id="{3FBE73F6-CC32-4E23-A77C-A78467F7B49F}" type="datetime1">
              <a:rPr lang="en-US" smtClean="0"/>
              <a:t>6/14/2023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6096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l">
              <a:defRPr/>
            </a:pPr>
            <a:endParaRPr lang="en-US" sz="140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3400" y="1695450"/>
            <a:ext cx="8153400" cy="666750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153400" cy="3200400"/>
          </a:xfrm>
          <a:prstGeom prst="rect">
            <a:avLst/>
          </a:prstGeom>
        </p:spPr>
        <p:txBody>
          <a:bodyPr/>
          <a:lstStyle>
            <a:lvl1pPr>
              <a:buClr>
                <a:schemeClr val="bg2">
                  <a:lumMod val="50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bg2">
                  <a:lumMod val="50000"/>
                </a:schemeClr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bg2">
                  <a:lumMod val="50000"/>
                </a:schemeClr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bg2">
                  <a:lumMod val="50000"/>
                </a:schemeClr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bg2">
                  <a:lumMod val="50000"/>
                </a:schemeClr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75D896-12E6-4B94-8302-C0AB3910BE25}" type="datetime1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6C4D04-965C-42E4-AEBF-4B3DD3EDE0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F69B-6F72-496F-969E-92B1B63D5E5D}" type="datetime1">
              <a:rPr lang="en-US" smtClean="0"/>
              <a:t>6/14/2023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6C4D04-965C-42E4-AEBF-4B3DD3EDE0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3810000" cy="3048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>
                  <a:lumMod val="50000"/>
                </a:schemeClr>
              </a:buClr>
              <a:buFontTx/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bg2">
                  <a:lumMod val="50000"/>
                </a:schemeClr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bg2">
                  <a:lumMod val="50000"/>
                </a:schemeClr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bg2">
                  <a:lumMod val="50000"/>
                </a:schemeClr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bg2">
                  <a:lumMod val="50000"/>
                </a:schemeClr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800600" y="2590800"/>
            <a:ext cx="3810000" cy="3048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>
                  <a:lumMod val="50000"/>
                </a:schemeClr>
              </a:buClr>
              <a:buFontTx/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bg2">
                  <a:lumMod val="50000"/>
                </a:schemeClr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bg2">
                  <a:lumMod val="50000"/>
                </a:schemeClr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bg2">
                  <a:lumMod val="50000"/>
                </a:schemeClr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bg2">
                  <a:lumMod val="50000"/>
                </a:schemeClr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33400" y="1447800"/>
            <a:ext cx="8153400" cy="914400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200" b="1" i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3810000" cy="3048000"/>
          </a:xfrm>
          <a:prstGeom prst="rect">
            <a:avLst/>
          </a:prstGeom>
        </p:spPr>
        <p:txBody>
          <a:bodyPr/>
          <a:lstStyle>
            <a:lvl1pPr>
              <a:buClr>
                <a:schemeClr val="bg2">
                  <a:lumMod val="50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bg2">
                  <a:lumMod val="50000"/>
                </a:schemeClr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bg2">
                  <a:lumMod val="50000"/>
                </a:schemeClr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bg2">
                  <a:lumMod val="50000"/>
                </a:schemeClr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bg2">
                  <a:lumMod val="50000"/>
                </a:schemeClr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800600" y="2590800"/>
            <a:ext cx="3810000" cy="3048000"/>
          </a:xfrm>
          <a:prstGeom prst="rect">
            <a:avLst/>
          </a:prstGeom>
        </p:spPr>
        <p:txBody>
          <a:bodyPr/>
          <a:lstStyle>
            <a:lvl1pPr>
              <a:buClr>
                <a:schemeClr val="bg2">
                  <a:lumMod val="50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bg2">
                  <a:lumMod val="50000"/>
                </a:schemeClr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bg2">
                  <a:lumMod val="50000"/>
                </a:schemeClr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bg2">
                  <a:lumMod val="50000"/>
                </a:schemeClr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bg2">
                  <a:lumMod val="50000"/>
                </a:schemeClr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33400" y="1447800"/>
            <a:ext cx="8153400" cy="914400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3200" b="1" i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6096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l">
              <a:defRPr/>
            </a:pPr>
            <a:endParaRPr lang="en-US" sz="140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153400" cy="1143000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3400" y="1447800"/>
            <a:ext cx="8077200" cy="3733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5367338"/>
            <a:ext cx="8153400" cy="8048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background_1B2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4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62200" y="152400"/>
            <a:ext cx="4419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C6590-68BB-4849-A38F-23082145FD7C}" type="datetime1">
              <a:rPr lang="en-US" smtClean="0"/>
              <a:t>6/14/2023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C4D04-965C-42E4-AEBF-4B3DD3EDE027}" type="slidenum">
              <a:rPr lang="en-US" smtClean="0"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/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862333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862333"/>
          </a:solidFill>
          <a:latin typeface="Times New Roman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862333"/>
          </a:solidFill>
          <a:latin typeface="Times New Roman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862333"/>
          </a:solidFill>
          <a:latin typeface="Times New Roman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862333"/>
          </a:solidFill>
          <a:latin typeface="Times New Roman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862333"/>
          </a:solidFill>
          <a:latin typeface="Times New Roman" charset="0"/>
          <a:ea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862333"/>
          </a:solidFill>
          <a:latin typeface="Times New Roman" charset="0"/>
          <a:ea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862333"/>
          </a:solidFill>
          <a:latin typeface="Times New Roman" charset="0"/>
          <a:ea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862333"/>
          </a:solidFill>
          <a:latin typeface="Times New Roman" charset="0"/>
          <a:ea typeface="ＭＳ Ｐゴシック" charset="0"/>
        </a:defRPr>
      </a:lvl9pPr>
    </p:titleStyle>
    <p:bodyStyle>
      <a:lvl1pPr marL="495300" indent="-4953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000000"/>
          </a:solidFill>
          <a:latin typeface="+mn-lt"/>
          <a:ea typeface="MS PGothic" pitchFamily="34" charset="-128"/>
          <a:cs typeface="ＭＳ Ｐゴシック" charset="0"/>
        </a:defRPr>
      </a:lvl1pPr>
      <a:lvl2pPr marL="838200" indent="-3810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rgbClr val="000000"/>
          </a:solidFill>
          <a:latin typeface="+mn-lt"/>
          <a:ea typeface="MS PGothic" pitchFamily="34" charset="-128"/>
        </a:defRPr>
      </a:lvl2pPr>
      <a:lvl3pPr marL="1295400" indent="-3810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Char char="–"/>
        <a:defRPr>
          <a:solidFill>
            <a:srgbClr val="000000"/>
          </a:solidFill>
          <a:latin typeface="+mn-lt"/>
          <a:ea typeface="MS PGothic" pitchFamily="34" charset="-128"/>
        </a:defRPr>
      </a:lvl3pPr>
      <a:lvl4pPr marL="1752600" indent="-3810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Char char="–"/>
        <a:defRPr>
          <a:solidFill>
            <a:srgbClr val="000000"/>
          </a:solidFill>
          <a:latin typeface="+mn-lt"/>
          <a:ea typeface="MS PGothic" pitchFamily="34" charset="-128"/>
        </a:defRPr>
      </a:lvl4pPr>
      <a:lvl5pPr marL="2209800" indent="-3810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Font typeface="Times" charset="0"/>
        <a:buChar char="–"/>
        <a:defRPr>
          <a:solidFill>
            <a:srgbClr val="000000"/>
          </a:solidFill>
          <a:latin typeface="+mn-lt"/>
          <a:ea typeface="MS PGothic" pitchFamily="34" charset="-128"/>
        </a:defRPr>
      </a:lvl5pPr>
      <a:lvl6pPr marL="2667000" indent="-3810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Font typeface="Times" charset="0"/>
        <a:buChar char="–"/>
        <a:defRPr>
          <a:solidFill>
            <a:srgbClr val="000000"/>
          </a:solidFill>
          <a:latin typeface="+mn-lt"/>
          <a:ea typeface="+mn-ea"/>
        </a:defRPr>
      </a:lvl6pPr>
      <a:lvl7pPr marL="3124200" indent="-3810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Font typeface="Times" charset="0"/>
        <a:buChar char="–"/>
        <a:defRPr>
          <a:solidFill>
            <a:srgbClr val="000000"/>
          </a:solidFill>
          <a:latin typeface="+mn-lt"/>
          <a:ea typeface="+mn-ea"/>
        </a:defRPr>
      </a:lvl7pPr>
      <a:lvl8pPr marL="3581400" indent="-3810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Font typeface="Times" charset="0"/>
        <a:buChar char="–"/>
        <a:defRPr>
          <a:solidFill>
            <a:srgbClr val="000000"/>
          </a:solidFill>
          <a:latin typeface="+mn-lt"/>
          <a:ea typeface="+mn-ea"/>
        </a:defRPr>
      </a:lvl8pPr>
      <a:lvl9pPr marL="4038600" indent="-3810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Font typeface="Times" charset="0"/>
        <a:buChar char="–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nces.ed.gov/ipeds/TrendGenerator/app/answer/7/1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E6F1C23-F625-4260-BF21-E6385A00A9B4}"/>
              </a:ext>
            </a:extLst>
          </p:cNvPr>
          <p:cNvSpPr txBox="1"/>
          <p:nvPr/>
        </p:nvSpPr>
        <p:spPr>
          <a:xfrm>
            <a:off x="191023" y="5486400"/>
            <a:ext cx="8761953" cy="1387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chemeClr val="bg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*Completed within 150% of normal time (6 years for the four-year BS program; 3 years for the two-year Pre-PharmD program). Per IPEDS guidelines, Pre-PharmD students are considered completers when they progress into the professional PharmD program. BS students are considered completers when a BS degree has been conferred.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**Completed within 150% of normal time. National results include full-time, first-time undergraduate students intending to earn any degree or certificate at Title IV postsecondary institutions: NCES Trend Generator (</a:t>
            </a:r>
            <a:r>
              <a:rPr lang="en-US" sz="1100" dirty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https://nces.ed.gov/ipeds/TrendGenerator/app/answer/7/19</a:t>
            </a:r>
            <a:r>
              <a:rPr lang="en-US" sz="1100" dirty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100" dirty="0">
              <a:solidFill>
                <a:schemeClr val="bg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chemeClr val="bg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Data were last updated 6/14/2023. National data for Fall 2015 and Fall 2016 are not yet released.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AD33F62-7F22-4D5B-AF47-616930D58F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4788038"/>
              </p:ext>
            </p:extLst>
          </p:nvPr>
        </p:nvGraphicFramePr>
        <p:xfrm>
          <a:off x="304800" y="914400"/>
          <a:ext cx="8534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93143577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E6F1C23-F625-4260-BF21-E6385A00A9B4}"/>
              </a:ext>
            </a:extLst>
          </p:cNvPr>
          <p:cNvSpPr txBox="1"/>
          <p:nvPr/>
        </p:nvSpPr>
        <p:spPr>
          <a:xfrm>
            <a:off x="191023" y="5638800"/>
            <a:ext cx="8761953" cy="971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chemeClr val="bg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**On-time graduation is completing within 24 months for the following programs: MS in Pharmaceutical Sciences, MS in Molecular Biosciences, MS in Health Outcomes and Informatics, and MS in Clinical Lab Sciences. On-time graduation is completing within 18 months for the MS in Cytotechnology/Molecular Cytology program.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chemeClr val="bg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Data were last updated 6/14/2023.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AD33F62-7F22-4D5B-AF47-616930D58F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8624407"/>
              </p:ext>
            </p:extLst>
          </p:nvPr>
        </p:nvGraphicFramePr>
        <p:xfrm>
          <a:off x="304800" y="914400"/>
          <a:ext cx="8534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7766239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E6F1C23-F625-4260-BF21-E6385A00A9B4}"/>
              </a:ext>
            </a:extLst>
          </p:cNvPr>
          <p:cNvSpPr txBox="1"/>
          <p:nvPr/>
        </p:nvSpPr>
        <p:spPr>
          <a:xfrm>
            <a:off x="191023" y="5638800"/>
            <a:ext cx="8761953" cy="1271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chemeClr val="bg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***On-time graduation is completing the professional curriculum in 4 years as defined by the ACPE standards (3 years for accelerated track). We will be able to report the on-time graduation rate for the first accelerated cohort in 2022.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National data source: AACP Curriculum and Administrative Surveys as reported in the AACP Assessment and Accreditation Management System.</a:t>
            </a:r>
            <a:endParaRPr lang="en-US" sz="1200" dirty="0">
              <a:solidFill>
                <a:schemeClr val="bg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chemeClr val="bg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Data were last updated 6/14/2023.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AD33F62-7F22-4D5B-AF47-616930D58F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0943029"/>
              </p:ext>
            </p:extLst>
          </p:nvPr>
        </p:nvGraphicFramePr>
        <p:xfrm>
          <a:off x="304800" y="914400"/>
          <a:ext cx="8534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753653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Theme1_edit">
  <a:themeElements>
    <a:clrScheme name="">
      <a:dk1>
        <a:srgbClr val="808080"/>
      </a:dk1>
      <a:lt1>
        <a:srgbClr val="999999"/>
      </a:lt1>
      <a:dk2>
        <a:srgbClr val="660000"/>
      </a:dk2>
      <a:lt2>
        <a:srgbClr val="FFFFFF"/>
      </a:lt2>
      <a:accent1>
        <a:srgbClr val="BBE0E3"/>
      </a:accent1>
      <a:accent2>
        <a:srgbClr val="333399"/>
      </a:accent2>
      <a:accent3>
        <a:srgbClr val="B8AAAA"/>
      </a:accent3>
      <a:accent4>
        <a:srgbClr val="828282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CPHS PP templat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ACPHS PP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PHS PP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PHS PP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PHS PP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PHS PP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PHS PP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PHS PP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PHS PP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PHS PP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PHS PP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PHS PP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PHS PP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38C1F9A94EA24FA773DB05A310DC65" ma:contentTypeVersion="1" ma:contentTypeDescription="Create a new document." ma:contentTypeScope="" ma:versionID="f8b31c6be46461ae1a838e717dc4053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a06d6fac6d8f3ef9a355fe6c8a09ea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57CDEA-3175-4F55-B6CB-C3CBA914B070}">
  <ds:schemaRefs>
    <ds:schemaRef ds:uri="http://schemas.microsoft.com/office/2006/metadata/properties"/>
    <ds:schemaRef ds:uri="http://schemas.microsoft.com/sharepoint/v3"/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8C0BFE6-1CAB-4438-B6CF-01E8AE16BD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EBD313-5E48-4A87-B097-AA011A8973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Theme1_edit</Template>
  <TotalTime>348</TotalTime>
  <Words>308</Words>
  <Application>Microsoft Office PowerPoint</Application>
  <PresentationFormat>On-screen Show (4:3)</PresentationFormat>
  <Paragraphs>28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Times</vt:lpstr>
      <vt:lpstr>Times New Roman</vt:lpstr>
      <vt:lpstr>Wingdings</vt:lpstr>
      <vt:lpstr>Theme1_edit</vt:lpstr>
      <vt:lpstr>PowerPoint Presentation</vt:lpstr>
      <vt:lpstr>PowerPoint Presentation</vt:lpstr>
      <vt:lpstr>PowerPoint Presentation</vt:lpstr>
    </vt:vector>
  </TitlesOfParts>
  <Company>ACP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Gil Chorbajian</dc:creator>
  <cp:lastModifiedBy>Zeszotarski, Paula</cp:lastModifiedBy>
  <cp:revision>37</cp:revision>
  <dcterms:created xsi:type="dcterms:W3CDTF">2016-12-08T16:04:45Z</dcterms:created>
  <dcterms:modified xsi:type="dcterms:W3CDTF">2023-06-14T19:37:13Z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0x0101008E38C1F9A94EA24FA773DB05A310DC65</vt:lpwstr>
  </property>
</Properties>
</file>