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7" r:id="rId5"/>
  </p:sldIdLst>
  <p:sldSz cx="51206400" cy="32004000"/>
  <p:notesSz cx="6858000" cy="9144000"/>
  <p:defaultTextStyle>
    <a:defPPr>
      <a:defRPr lang="en-US"/>
    </a:defPPr>
    <a:lvl1pPr marL="0" algn="l" defTabSz="3994099" rtl="0" eaLnBrk="1" latinLnBrk="0" hangingPunct="1">
      <a:defRPr sz="7862" kern="1200">
        <a:solidFill>
          <a:schemeClr val="tx1"/>
        </a:solidFill>
        <a:latin typeface="+mn-lt"/>
        <a:ea typeface="+mn-ea"/>
        <a:cs typeface="+mn-cs"/>
      </a:defRPr>
    </a:lvl1pPr>
    <a:lvl2pPr marL="1997050" algn="l" defTabSz="3994099" rtl="0" eaLnBrk="1" latinLnBrk="0" hangingPunct="1">
      <a:defRPr sz="7862" kern="1200">
        <a:solidFill>
          <a:schemeClr val="tx1"/>
        </a:solidFill>
        <a:latin typeface="+mn-lt"/>
        <a:ea typeface="+mn-ea"/>
        <a:cs typeface="+mn-cs"/>
      </a:defRPr>
    </a:lvl2pPr>
    <a:lvl3pPr marL="3994099" algn="l" defTabSz="3994099" rtl="0" eaLnBrk="1" latinLnBrk="0" hangingPunct="1">
      <a:defRPr sz="7862" kern="1200">
        <a:solidFill>
          <a:schemeClr val="tx1"/>
        </a:solidFill>
        <a:latin typeface="+mn-lt"/>
        <a:ea typeface="+mn-ea"/>
        <a:cs typeface="+mn-cs"/>
      </a:defRPr>
    </a:lvl3pPr>
    <a:lvl4pPr marL="5991149" algn="l" defTabSz="3994099" rtl="0" eaLnBrk="1" latinLnBrk="0" hangingPunct="1">
      <a:defRPr sz="7862" kern="1200">
        <a:solidFill>
          <a:schemeClr val="tx1"/>
        </a:solidFill>
        <a:latin typeface="+mn-lt"/>
        <a:ea typeface="+mn-ea"/>
        <a:cs typeface="+mn-cs"/>
      </a:defRPr>
    </a:lvl4pPr>
    <a:lvl5pPr marL="7988198" algn="l" defTabSz="3994099" rtl="0" eaLnBrk="1" latinLnBrk="0" hangingPunct="1">
      <a:defRPr sz="7862" kern="1200">
        <a:solidFill>
          <a:schemeClr val="tx1"/>
        </a:solidFill>
        <a:latin typeface="+mn-lt"/>
        <a:ea typeface="+mn-ea"/>
        <a:cs typeface="+mn-cs"/>
      </a:defRPr>
    </a:lvl5pPr>
    <a:lvl6pPr marL="9985248" algn="l" defTabSz="3994099" rtl="0" eaLnBrk="1" latinLnBrk="0" hangingPunct="1">
      <a:defRPr sz="7862" kern="1200">
        <a:solidFill>
          <a:schemeClr val="tx1"/>
        </a:solidFill>
        <a:latin typeface="+mn-lt"/>
        <a:ea typeface="+mn-ea"/>
        <a:cs typeface="+mn-cs"/>
      </a:defRPr>
    </a:lvl6pPr>
    <a:lvl7pPr marL="11982298" algn="l" defTabSz="3994099" rtl="0" eaLnBrk="1" latinLnBrk="0" hangingPunct="1">
      <a:defRPr sz="7862" kern="1200">
        <a:solidFill>
          <a:schemeClr val="tx1"/>
        </a:solidFill>
        <a:latin typeface="+mn-lt"/>
        <a:ea typeface="+mn-ea"/>
        <a:cs typeface="+mn-cs"/>
      </a:defRPr>
    </a:lvl7pPr>
    <a:lvl8pPr marL="13979347" algn="l" defTabSz="3994099" rtl="0" eaLnBrk="1" latinLnBrk="0" hangingPunct="1">
      <a:defRPr sz="7862" kern="1200">
        <a:solidFill>
          <a:schemeClr val="tx1"/>
        </a:solidFill>
        <a:latin typeface="+mn-lt"/>
        <a:ea typeface="+mn-ea"/>
        <a:cs typeface="+mn-cs"/>
      </a:defRPr>
    </a:lvl8pPr>
    <a:lvl9pPr marL="15976397" algn="l" defTabSz="3994099" rtl="0" eaLnBrk="1" latinLnBrk="0" hangingPunct="1">
      <a:defRPr sz="786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80">
          <p15:clr>
            <a:srgbClr val="A4A3A4"/>
          </p15:clr>
        </p15:guide>
        <p15:guide id="2" pos="161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8442" autoAdjust="0"/>
    <p:restoredTop sz="94613" autoAdjust="0"/>
  </p:normalViewPr>
  <p:slideViewPr>
    <p:cSldViewPr snapToObjects="1">
      <p:cViewPr varScale="1">
        <p:scale>
          <a:sx n="14" d="100"/>
          <a:sy n="14" d="100"/>
        </p:scale>
        <p:origin x="1650" y="138"/>
      </p:cViewPr>
      <p:guideLst>
        <p:guide orient="horz" pos="10080"/>
        <p:guide pos="16128"/>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57D59E-6208-4C26-BBA9-3721511466F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10C324EE-5948-4557-8CBA-A9C3C66FF7D5}">
      <dgm:prSet phldrT="[Text]"/>
      <dgm:spPr>
        <a:solidFill>
          <a:srgbClr val="680000"/>
        </a:solidFill>
        <a:ln>
          <a:solidFill>
            <a:srgbClr val="121010"/>
          </a:solidFill>
        </a:ln>
      </dgm:spPr>
      <dgm:t>
        <a:bodyPr/>
        <a:lstStyle/>
        <a:p>
          <a:r>
            <a:rPr lang="en-US" dirty="0"/>
            <a:t>5 min</a:t>
          </a:r>
        </a:p>
      </dgm:t>
    </dgm:pt>
    <dgm:pt modelId="{66E7653E-1BF9-4244-B21C-85658BDB814A}" type="parTrans" cxnId="{AF945928-EE0B-48BF-9EE2-4526D7A4BD5F}">
      <dgm:prSet/>
      <dgm:spPr/>
      <dgm:t>
        <a:bodyPr/>
        <a:lstStyle/>
        <a:p>
          <a:endParaRPr lang="en-US"/>
        </a:p>
      </dgm:t>
    </dgm:pt>
    <dgm:pt modelId="{44CE084E-DA14-4464-9A57-D7767DCD110C}" type="sibTrans" cxnId="{AF945928-EE0B-48BF-9EE2-4526D7A4BD5F}">
      <dgm:prSet/>
      <dgm:spPr/>
      <dgm:t>
        <a:bodyPr/>
        <a:lstStyle/>
        <a:p>
          <a:endParaRPr lang="en-US"/>
        </a:p>
      </dgm:t>
    </dgm:pt>
    <dgm:pt modelId="{A00C701F-1CD9-42B9-BA35-DD7972D3F7A4}">
      <dgm:prSet phldrT="[Text]" custT="1"/>
      <dgm:spPr>
        <a:ln>
          <a:solidFill>
            <a:schemeClr val="tx1"/>
          </a:solidFill>
        </a:ln>
      </dgm:spPr>
      <dgm:t>
        <a:bodyPr/>
        <a:lstStyle/>
        <a:p>
          <a:pPr>
            <a:buNone/>
          </a:pPr>
          <a:r>
            <a:rPr lang="en-US" sz="3600" dirty="0">
              <a:latin typeface="Arial" panose="020B0604020202020204" pitchFamily="34" charset="0"/>
              <a:cs typeface="Arial" panose="020B0604020202020204" pitchFamily="34" charset="0"/>
            </a:rPr>
            <a:t>Large Group: Medical students present patient one liners. </a:t>
          </a:r>
        </a:p>
      </dgm:t>
    </dgm:pt>
    <dgm:pt modelId="{2053DF65-CA20-4D7B-8828-AECB89625EEB}" type="parTrans" cxnId="{974CD307-77C4-43E9-817A-1AAC8C9F5405}">
      <dgm:prSet/>
      <dgm:spPr/>
      <dgm:t>
        <a:bodyPr/>
        <a:lstStyle/>
        <a:p>
          <a:endParaRPr lang="en-US"/>
        </a:p>
      </dgm:t>
    </dgm:pt>
    <dgm:pt modelId="{506257C6-FE3A-42E4-B4A5-3193B02F91B7}" type="sibTrans" cxnId="{974CD307-77C4-43E9-817A-1AAC8C9F5405}">
      <dgm:prSet/>
      <dgm:spPr/>
      <dgm:t>
        <a:bodyPr/>
        <a:lstStyle/>
        <a:p>
          <a:endParaRPr lang="en-US"/>
        </a:p>
      </dgm:t>
    </dgm:pt>
    <dgm:pt modelId="{9D4CF866-2F43-4B7D-972D-F2275605022E}">
      <dgm:prSet phldrT="[Text]" custT="1"/>
      <dgm:spPr>
        <a:ln>
          <a:solidFill>
            <a:schemeClr val="tx1"/>
          </a:solidFill>
        </a:ln>
      </dgm:spPr>
      <dgm:t>
        <a:bodyPr/>
        <a:lstStyle/>
        <a:p>
          <a:pPr>
            <a:buNone/>
          </a:pPr>
          <a:r>
            <a:rPr lang="en-US" sz="3600" dirty="0">
              <a:latin typeface="Arial" panose="020B0604020202020204" pitchFamily="34" charset="0"/>
              <a:cs typeface="Arial" panose="020B0604020202020204" pitchFamily="34" charset="0"/>
            </a:rPr>
            <a:t>Faculty confer and select best case.</a:t>
          </a:r>
        </a:p>
      </dgm:t>
    </dgm:pt>
    <dgm:pt modelId="{7AD8F491-F990-4841-AFE8-8AB87BA6F4D0}" type="parTrans" cxnId="{A2DD618B-CE19-453A-8650-B5EA9CFDC8E8}">
      <dgm:prSet/>
      <dgm:spPr/>
      <dgm:t>
        <a:bodyPr/>
        <a:lstStyle/>
        <a:p>
          <a:endParaRPr lang="en-US"/>
        </a:p>
      </dgm:t>
    </dgm:pt>
    <dgm:pt modelId="{EDB90EBB-03E9-4E27-8D3C-186433B61933}" type="sibTrans" cxnId="{A2DD618B-CE19-453A-8650-B5EA9CFDC8E8}">
      <dgm:prSet/>
      <dgm:spPr/>
      <dgm:t>
        <a:bodyPr/>
        <a:lstStyle/>
        <a:p>
          <a:endParaRPr lang="en-US"/>
        </a:p>
      </dgm:t>
    </dgm:pt>
    <dgm:pt modelId="{22B4BCBA-BC4C-451F-8692-7890CA38D7EB}">
      <dgm:prSet phldrT="[Text]"/>
      <dgm:spPr>
        <a:solidFill>
          <a:srgbClr val="680000"/>
        </a:solidFill>
        <a:ln>
          <a:solidFill>
            <a:srgbClr val="121010"/>
          </a:solidFill>
        </a:ln>
      </dgm:spPr>
      <dgm:t>
        <a:bodyPr/>
        <a:lstStyle/>
        <a:p>
          <a:r>
            <a:rPr lang="en-US" dirty="0"/>
            <a:t>10 min</a:t>
          </a:r>
        </a:p>
      </dgm:t>
    </dgm:pt>
    <dgm:pt modelId="{9A7BE1F9-D050-4E86-80D1-C683DC29F28F}" type="parTrans" cxnId="{8BBA5F97-15F4-47AC-A813-26BB4EFDD33A}">
      <dgm:prSet/>
      <dgm:spPr/>
      <dgm:t>
        <a:bodyPr/>
        <a:lstStyle/>
        <a:p>
          <a:endParaRPr lang="en-US"/>
        </a:p>
      </dgm:t>
    </dgm:pt>
    <dgm:pt modelId="{2F9A0864-BC58-43BF-9FEA-CC1AC8274EFD}" type="sibTrans" cxnId="{8BBA5F97-15F4-47AC-A813-26BB4EFDD33A}">
      <dgm:prSet/>
      <dgm:spPr/>
      <dgm:t>
        <a:bodyPr/>
        <a:lstStyle/>
        <a:p>
          <a:endParaRPr lang="en-US"/>
        </a:p>
      </dgm:t>
    </dgm:pt>
    <dgm:pt modelId="{EDED1F28-6785-4493-BA5E-D720A2E173A5}">
      <dgm:prSet phldrT="[Text]" custT="1"/>
      <dgm:spPr>
        <a:ln>
          <a:solidFill>
            <a:schemeClr val="tx1"/>
          </a:solidFill>
        </a:ln>
      </dgm:spPr>
      <dgm:t>
        <a:bodyPr/>
        <a:lstStyle/>
        <a:p>
          <a:pPr>
            <a:buNone/>
          </a:pPr>
          <a:r>
            <a:rPr lang="en-US" sz="3600" dirty="0">
              <a:latin typeface="Arial" panose="020B0604020202020204" pitchFamily="34" charset="0"/>
              <a:cs typeface="Arial" panose="020B0604020202020204" pitchFamily="34" charset="0"/>
            </a:rPr>
            <a:t>The selected case is expanded: focused patient presentation by MS and presentation of admission meds by PS.</a:t>
          </a:r>
        </a:p>
      </dgm:t>
    </dgm:pt>
    <dgm:pt modelId="{33C60587-619C-47EE-9B3A-AB2494FD3564}" type="parTrans" cxnId="{3BAB44D7-687D-499A-84BF-37EC766C5E32}">
      <dgm:prSet/>
      <dgm:spPr/>
      <dgm:t>
        <a:bodyPr/>
        <a:lstStyle/>
        <a:p>
          <a:endParaRPr lang="en-US"/>
        </a:p>
      </dgm:t>
    </dgm:pt>
    <dgm:pt modelId="{8988C0F8-5298-4E39-AC21-41A30C1F756C}" type="sibTrans" cxnId="{3BAB44D7-687D-499A-84BF-37EC766C5E32}">
      <dgm:prSet/>
      <dgm:spPr/>
      <dgm:t>
        <a:bodyPr/>
        <a:lstStyle/>
        <a:p>
          <a:endParaRPr lang="en-US"/>
        </a:p>
      </dgm:t>
    </dgm:pt>
    <dgm:pt modelId="{124D89B0-2AF6-4E7A-B211-EE6171D5695C}">
      <dgm:prSet/>
      <dgm:spPr>
        <a:solidFill>
          <a:srgbClr val="680000"/>
        </a:solidFill>
        <a:ln>
          <a:solidFill>
            <a:srgbClr val="121010"/>
          </a:solidFill>
        </a:ln>
      </dgm:spPr>
      <dgm:t>
        <a:bodyPr/>
        <a:lstStyle/>
        <a:p>
          <a:r>
            <a:rPr lang="en-US" dirty="0"/>
            <a:t>3 min</a:t>
          </a:r>
        </a:p>
      </dgm:t>
    </dgm:pt>
    <dgm:pt modelId="{D7018213-58AE-4D21-A00D-6ECC29ED83E3}" type="parTrans" cxnId="{4A5A2FE1-134F-42CF-AF8F-280B1F6A4578}">
      <dgm:prSet/>
      <dgm:spPr/>
      <dgm:t>
        <a:bodyPr/>
        <a:lstStyle/>
        <a:p>
          <a:endParaRPr lang="en-US"/>
        </a:p>
      </dgm:t>
    </dgm:pt>
    <dgm:pt modelId="{8CC1266E-0927-45D2-B774-0A1241E9A259}" type="sibTrans" cxnId="{4A5A2FE1-134F-42CF-AF8F-280B1F6A4578}">
      <dgm:prSet/>
      <dgm:spPr/>
      <dgm:t>
        <a:bodyPr/>
        <a:lstStyle/>
        <a:p>
          <a:endParaRPr lang="en-US"/>
        </a:p>
      </dgm:t>
    </dgm:pt>
    <dgm:pt modelId="{EB01B3E6-8CDF-4D2C-9F72-1004A0142C12}">
      <dgm:prSet custT="1"/>
      <dgm:spPr>
        <a:ln>
          <a:solidFill>
            <a:schemeClr val="tx1"/>
          </a:solidFill>
        </a:ln>
      </dgm:spPr>
      <dgm:t>
        <a:bodyPr/>
        <a:lstStyle/>
        <a:p>
          <a:pPr>
            <a:buNone/>
          </a:pPr>
          <a:r>
            <a:rPr lang="en-US" sz="3600" dirty="0">
              <a:latin typeface="Arial" panose="020B0604020202020204" pitchFamily="34" charset="0"/>
              <a:cs typeface="Arial" panose="020B0604020202020204" pitchFamily="34" charset="0"/>
            </a:rPr>
            <a:t>Faculty develop three questions with pharmacotherapeutic focus for discussion in small groups.</a:t>
          </a:r>
        </a:p>
      </dgm:t>
    </dgm:pt>
    <dgm:pt modelId="{23014A08-90B6-4860-BA94-A6502D4C76B2}" type="parTrans" cxnId="{E1AF91C0-F406-4F47-A388-7C9B72C894A9}">
      <dgm:prSet/>
      <dgm:spPr/>
      <dgm:t>
        <a:bodyPr/>
        <a:lstStyle/>
        <a:p>
          <a:endParaRPr lang="en-US"/>
        </a:p>
      </dgm:t>
    </dgm:pt>
    <dgm:pt modelId="{435FE5FB-32E6-4A49-BF34-1EECF626C377}" type="sibTrans" cxnId="{E1AF91C0-F406-4F47-A388-7C9B72C894A9}">
      <dgm:prSet/>
      <dgm:spPr/>
      <dgm:t>
        <a:bodyPr/>
        <a:lstStyle/>
        <a:p>
          <a:endParaRPr lang="en-US"/>
        </a:p>
      </dgm:t>
    </dgm:pt>
    <dgm:pt modelId="{7E285030-8759-4EDE-926C-27160D603C98}">
      <dgm:prSet/>
      <dgm:spPr>
        <a:solidFill>
          <a:srgbClr val="680000"/>
        </a:solidFill>
        <a:ln>
          <a:solidFill>
            <a:srgbClr val="121010"/>
          </a:solidFill>
        </a:ln>
      </dgm:spPr>
      <dgm:t>
        <a:bodyPr/>
        <a:lstStyle/>
        <a:p>
          <a:r>
            <a:rPr lang="en-US" dirty="0"/>
            <a:t>30 min</a:t>
          </a:r>
        </a:p>
      </dgm:t>
    </dgm:pt>
    <dgm:pt modelId="{A31D057D-C9E5-437C-9314-9404ECBC1F93}" type="parTrans" cxnId="{0E2C2495-30DD-4475-9252-FD9BE658A823}">
      <dgm:prSet/>
      <dgm:spPr/>
      <dgm:t>
        <a:bodyPr/>
        <a:lstStyle/>
        <a:p>
          <a:endParaRPr lang="en-US"/>
        </a:p>
      </dgm:t>
    </dgm:pt>
    <dgm:pt modelId="{1E592077-67EF-40BC-8F96-0DB04C4F06A0}" type="sibTrans" cxnId="{0E2C2495-30DD-4475-9252-FD9BE658A823}">
      <dgm:prSet/>
      <dgm:spPr/>
      <dgm:t>
        <a:bodyPr/>
        <a:lstStyle/>
        <a:p>
          <a:endParaRPr lang="en-US"/>
        </a:p>
      </dgm:t>
    </dgm:pt>
    <dgm:pt modelId="{FCCE00B5-3DD2-48EA-981A-3129F332C16C}">
      <dgm:prSet/>
      <dgm:spPr>
        <a:solidFill>
          <a:srgbClr val="680000"/>
        </a:solidFill>
        <a:ln>
          <a:solidFill>
            <a:srgbClr val="121010"/>
          </a:solidFill>
        </a:ln>
      </dgm:spPr>
      <dgm:t>
        <a:bodyPr/>
        <a:lstStyle/>
        <a:p>
          <a:r>
            <a:rPr lang="en-US" dirty="0"/>
            <a:t>10 min</a:t>
          </a:r>
        </a:p>
      </dgm:t>
    </dgm:pt>
    <dgm:pt modelId="{D53B2C28-0314-4C65-A6CB-6901F4814021}" type="parTrans" cxnId="{D37A8ACA-4B26-43AC-9AD0-34D5516C0021}">
      <dgm:prSet/>
      <dgm:spPr/>
      <dgm:t>
        <a:bodyPr/>
        <a:lstStyle/>
        <a:p>
          <a:endParaRPr lang="en-US"/>
        </a:p>
      </dgm:t>
    </dgm:pt>
    <dgm:pt modelId="{7970687E-F147-41B6-9514-2273DEB5948E}" type="sibTrans" cxnId="{D37A8ACA-4B26-43AC-9AD0-34D5516C0021}">
      <dgm:prSet/>
      <dgm:spPr/>
      <dgm:t>
        <a:bodyPr/>
        <a:lstStyle/>
        <a:p>
          <a:endParaRPr lang="en-US"/>
        </a:p>
      </dgm:t>
    </dgm:pt>
    <dgm:pt modelId="{7AF0FFFF-6A82-409B-9699-7099D5214135}">
      <dgm:prSet custT="1"/>
      <dgm:spPr>
        <a:ln>
          <a:solidFill>
            <a:schemeClr val="tx1"/>
          </a:solidFill>
        </a:ln>
      </dgm:spPr>
      <dgm:t>
        <a:bodyPr/>
        <a:lstStyle/>
        <a:p>
          <a:pPr>
            <a:buNone/>
          </a:pPr>
          <a:r>
            <a:rPr lang="en-US" sz="3600" dirty="0">
              <a:latin typeface="Arial" panose="020B0604020202020204" pitchFamily="34" charset="0"/>
              <a:cs typeface="Arial" panose="020B0604020202020204" pitchFamily="34" charset="0"/>
            </a:rPr>
            <a:t>Small Groups of PS and MS discuss patient case and answer the questions with a faculty facilitator.</a:t>
          </a:r>
        </a:p>
      </dgm:t>
    </dgm:pt>
    <dgm:pt modelId="{77EEC6E6-530F-48B1-A989-008561C0EE30}" type="parTrans" cxnId="{A6C09D1C-F5C6-414E-A9A8-29AB33D893C4}">
      <dgm:prSet/>
      <dgm:spPr/>
      <dgm:t>
        <a:bodyPr/>
        <a:lstStyle/>
        <a:p>
          <a:endParaRPr lang="en-US"/>
        </a:p>
      </dgm:t>
    </dgm:pt>
    <dgm:pt modelId="{8690E06C-F171-4255-80F3-1BE45733D7F8}" type="sibTrans" cxnId="{A6C09D1C-F5C6-414E-A9A8-29AB33D893C4}">
      <dgm:prSet/>
      <dgm:spPr/>
      <dgm:t>
        <a:bodyPr/>
        <a:lstStyle/>
        <a:p>
          <a:endParaRPr lang="en-US"/>
        </a:p>
      </dgm:t>
    </dgm:pt>
    <dgm:pt modelId="{1C27A133-72B0-4910-99F9-827E31A5793B}">
      <dgm:prSet custT="1"/>
      <dgm:spPr>
        <a:ln>
          <a:solidFill>
            <a:schemeClr val="tx1"/>
          </a:solidFill>
        </a:ln>
      </dgm:spPr>
      <dgm:t>
        <a:bodyPr/>
        <a:lstStyle/>
        <a:p>
          <a:pPr>
            <a:buNone/>
          </a:pPr>
          <a:r>
            <a:rPr lang="en-US" sz="3600" dirty="0">
              <a:latin typeface="Arial" panose="020B0604020202020204" pitchFamily="34" charset="0"/>
              <a:cs typeface="Arial" panose="020B0604020202020204" pitchFamily="34" charset="0"/>
            </a:rPr>
            <a:t>Re-convene in large group for clinical and interprofessional learning debrief. </a:t>
          </a:r>
        </a:p>
      </dgm:t>
    </dgm:pt>
    <dgm:pt modelId="{EDB83D87-79E4-4073-8A18-EEC690271F3E}" type="parTrans" cxnId="{38E4D82A-7D23-4456-B914-E39BA3BF2588}">
      <dgm:prSet/>
      <dgm:spPr/>
      <dgm:t>
        <a:bodyPr/>
        <a:lstStyle/>
        <a:p>
          <a:endParaRPr lang="en-US"/>
        </a:p>
      </dgm:t>
    </dgm:pt>
    <dgm:pt modelId="{0670D90A-C0AF-4FF2-A10F-86FC5F8D7438}" type="sibTrans" cxnId="{38E4D82A-7D23-4456-B914-E39BA3BF2588}">
      <dgm:prSet/>
      <dgm:spPr/>
      <dgm:t>
        <a:bodyPr/>
        <a:lstStyle/>
        <a:p>
          <a:endParaRPr lang="en-US"/>
        </a:p>
      </dgm:t>
    </dgm:pt>
    <dgm:pt modelId="{2CE0F41C-9984-460E-9C4B-0AFF6FCE3082}">
      <dgm:prSet phldrT="[Text]"/>
      <dgm:spPr>
        <a:solidFill>
          <a:srgbClr val="680000"/>
        </a:solidFill>
        <a:ln>
          <a:solidFill>
            <a:srgbClr val="121010"/>
          </a:solidFill>
        </a:ln>
      </dgm:spPr>
      <dgm:t>
        <a:bodyPr/>
        <a:lstStyle/>
        <a:p>
          <a:r>
            <a:rPr lang="en-US" dirty="0"/>
            <a:t>2 min</a:t>
          </a:r>
        </a:p>
      </dgm:t>
    </dgm:pt>
    <dgm:pt modelId="{3B2AD045-1EA6-4492-A2C6-BC4F6AB6A4B8}" type="sibTrans" cxnId="{A27C3621-157D-4CDF-87A7-374C6E979EDE}">
      <dgm:prSet/>
      <dgm:spPr/>
      <dgm:t>
        <a:bodyPr/>
        <a:lstStyle/>
        <a:p>
          <a:endParaRPr lang="en-US"/>
        </a:p>
      </dgm:t>
    </dgm:pt>
    <dgm:pt modelId="{F804256B-6B75-4524-82E7-FB124744B25E}" type="parTrans" cxnId="{A27C3621-157D-4CDF-87A7-374C6E979EDE}">
      <dgm:prSet/>
      <dgm:spPr/>
      <dgm:t>
        <a:bodyPr/>
        <a:lstStyle/>
        <a:p>
          <a:endParaRPr lang="en-US"/>
        </a:p>
      </dgm:t>
    </dgm:pt>
    <dgm:pt modelId="{7A27C2D1-1B42-44FD-BDF6-91A36173CAF4}" type="pres">
      <dgm:prSet presAssocID="{8257D59E-6208-4C26-BBA9-3721511466FE}" presName="linearFlow" presStyleCnt="0">
        <dgm:presLayoutVars>
          <dgm:dir/>
          <dgm:animLvl val="lvl"/>
          <dgm:resizeHandles val="exact"/>
        </dgm:presLayoutVars>
      </dgm:prSet>
      <dgm:spPr/>
    </dgm:pt>
    <dgm:pt modelId="{7D271362-CA95-47AE-96B5-2E39D10E2ADE}" type="pres">
      <dgm:prSet presAssocID="{10C324EE-5948-4557-8CBA-A9C3C66FF7D5}" presName="composite" presStyleCnt="0"/>
      <dgm:spPr/>
    </dgm:pt>
    <dgm:pt modelId="{FB5965DE-ADF7-4F8B-9525-45C72DAA33DB}" type="pres">
      <dgm:prSet presAssocID="{10C324EE-5948-4557-8CBA-A9C3C66FF7D5}" presName="parentText" presStyleLbl="alignNode1" presStyleIdx="0" presStyleCnt="6">
        <dgm:presLayoutVars>
          <dgm:chMax val="1"/>
          <dgm:bulletEnabled val="1"/>
        </dgm:presLayoutVars>
      </dgm:prSet>
      <dgm:spPr/>
    </dgm:pt>
    <dgm:pt modelId="{03C396CA-2C90-425B-87FC-A766BE9A70BF}" type="pres">
      <dgm:prSet presAssocID="{10C324EE-5948-4557-8CBA-A9C3C66FF7D5}" presName="descendantText" presStyleLbl="alignAcc1" presStyleIdx="0" presStyleCnt="6" custLinFactNeighborY="-4202">
        <dgm:presLayoutVars>
          <dgm:bulletEnabled val="1"/>
        </dgm:presLayoutVars>
      </dgm:prSet>
      <dgm:spPr/>
    </dgm:pt>
    <dgm:pt modelId="{4206A985-1288-47E4-A007-478DC29ECBB7}" type="pres">
      <dgm:prSet presAssocID="{44CE084E-DA14-4464-9A57-D7767DCD110C}" presName="sp" presStyleCnt="0"/>
      <dgm:spPr/>
    </dgm:pt>
    <dgm:pt modelId="{59A325FA-1B0B-441D-8ED8-F7B0541ECB7D}" type="pres">
      <dgm:prSet presAssocID="{2CE0F41C-9984-460E-9C4B-0AFF6FCE3082}" presName="composite" presStyleCnt="0"/>
      <dgm:spPr/>
    </dgm:pt>
    <dgm:pt modelId="{6AA0A6E7-F7F7-4875-B1AB-BBC8778DFF6A}" type="pres">
      <dgm:prSet presAssocID="{2CE0F41C-9984-460E-9C4B-0AFF6FCE3082}" presName="parentText" presStyleLbl="alignNode1" presStyleIdx="1" presStyleCnt="6">
        <dgm:presLayoutVars>
          <dgm:chMax val="1"/>
          <dgm:bulletEnabled val="1"/>
        </dgm:presLayoutVars>
      </dgm:prSet>
      <dgm:spPr/>
    </dgm:pt>
    <dgm:pt modelId="{2EE1095A-F70C-45ED-9A59-BFFF86A98B60}" type="pres">
      <dgm:prSet presAssocID="{2CE0F41C-9984-460E-9C4B-0AFF6FCE3082}" presName="descendantText" presStyleLbl="alignAcc1" presStyleIdx="1" presStyleCnt="6">
        <dgm:presLayoutVars>
          <dgm:bulletEnabled val="1"/>
        </dgm:presLayoutVars>
      </dgm:prSet>
      <dgm:spPr/>
    </dgm:pt>
    <dgm:pt modelId="{74D3A786-1077-43C8-ACD8-30A62C72F666}" type="pres">
      <dgm:prSet presAssocID="{3B2AD045-1EA6-4492-A2C6-BC4F6AB6A4B8}" presName="sp" presStyleCnt="0"/>
      <dgm:spPr/>
    </dgm:pt>
    <dgm:pt modelId="{DEDD45AC-80E8-4FB7-9B0C-942516F2DBF6}" type="pres">
      <dgm:prSet presAssocID="{22B4BCBA-BC4C-451F-8692-7890CA38D7EB}" presName="composite" presStyleCnt="0"/>
      <dgm:spPr/>
    </dgm:pt>
    <dgm:pt modelId="{B3D8D22E-D81D-447F-9E7B-13A23B32C988}" type="pres">
      <dgm:prSet presAssocID="{22B4BCBA-BC4C-451F-8692-7890CA38D7EB}" presName="parentText" presStyleLbl="alignNode1" presStyleIdx="2" presStyleCnt="6">
        <dgm:presLayoutVars>
          <dgm:chMax val="1"/>
          <dgm:bulletEnabled val="1"/>
        </dgm:presLayoutVars>
      </dgm:prSet>
      <dgm:spPr/>
    </dgm:pt>
    <dgm:pt modelId="{347B1867-834F-456F-A929-13C9C9CB5279}" type="pres">
      <dgm:prSet presAssocID="{22B4BCBA-BC4C-451F-8692-7890CA38D7EB}" presName="descendantText" presStyleLbl="alignAcc1" presStyleIdx="2" presStyleCnt="6">
        <dgm:presLayoutVars>
          <dgm:bulletEnabled val="1"/>
        </dgm:presLayoutVars>
      </dgm:prSet>
      <dgm:spPr/>
    </dgm:pt>
    <dgm:pt modelId="{66B461C0-275F-414F-BA18-C4CE41154AAE}" type="pres">
      <dgm:prSet presAssocID="{2F9A0864-BC58-43BF-9FEA-CC1AC8274EFD}" presName="sp" presStyleCnt="0"/>
      <dgm:spPr/>
    </dgm:pt>
    <dgm:pt modelId="{11545D4F-5784-41CF-9C66-E9DC3EA6119C}" type="pres">
      <dgm:prSet presAssocID="{124D89B0-2AF6-4E7A-B211-EE6171D5695C}" presName="composite" presStyleCnt="0"/>
      <dgm:spPr/>
    </dgm:pt>
    <dgm:pt modelId="{A308A8F6-767F-4045-A65B-81C0557B4F10}" type="pres">
      <dgm:prSet presAssocID="{124D89B0-2AF6-4E7A-B211-EE6171D5695C}" presName="parentText" presStyleLbl="alignNode1" presStyleIdx="3" presStyleCnt="6">
        <dgm:presLayoutVars>
          <dgm:chMax val="1"/>
          <dgm:bulletEnabled val="1"/>
        </dgm:presLayoutVars>
      </dgm:prSet>
      <dgm:spPr/>
    </dgm:pt>
    <dgm:pt modelId="{55BF8A2C-AF27-4D56-8DED-0037FEA032D9}" type="pres">
      <dgm:prSet presAssocID="{124D89B0-2AF6-4E7A-B211-EE6171D5695C}" presName="descendantText" presStyleLbl="alignAcc1" presStyleIdx="3" presStyleCnt="6">
        <dgm:presLayoutVars>
          <dgm:bulletEnabled val="1"/>
        </dgm:presLayoutVars>
      </dgm:prSet>
      <dgm:spPr/>
    </dgm:pt>
    <dgm:pt modelId="{4635B463-508D-43CD-84EF-AD1ACE4452F0}" type="pres">
      <dgm:prSet presAssocID="{8CC1266E-0927-45D2-B774-0A1241E9A259}" presName="sp" presStyleCnt="0"/>
      <dgm:spPr/>
    </dgm:pt>
    <dgm:pt modelId="{B9935CEA-463A-4662-BC42-B32793BAD1C3}" type="pres">
      <dgm:prSet presAssocID="{7E285030-8759-4EDE-926C-27160D603C98}" presName="composite" presStyleCnt="0"/>
      <dgm:spPr/>
    </dgm:pt>
    <dgm:pt modelId="{2817EF36-A87B-4CE4-8B0A-3BDED238629B}" type="pres">
      <dgm:prSet presAssocID="{7E285030-8759-4EDE-926C-27160D603C98}" presName="parentText" presStyleLbl="alignNode1" presStyleIdx="4" presStyleCnt="6">
        <dgm:presLayoutVars>
          <dgm:chMax val="1"/>
          <dgm:bulletEnabled val="1"/>
        </dgm:presLayoutVars>
      </dgm:prSet>
      <dgm:spPr/>
    </dgm:pt>
    <dgm:pt modelId="{2FC1B3D0-32A3-407F-BE4B-9922B182257C}" type="pres">
      <dgm:prSet presAssocID="{7E285030-8759-4EDE-926C-27160D603C98}" presName="descendantText" presStyleLbl="alignAcc1" presStyleIdx="4" presStyleCnt="6">
        <dgm:presLayoutVars>
          <dgm:bulletEnabled val="1"/>
        </dgm:presLayoutVars>
      </dgm:prSet>
      <dgm:spPr/>
    </dgm:pt>
    <dgm:pt modelId="{B2B4C518-2240-4902-B116-D1720F7E3D7D}" type="pres">
      <dgm:prSet presAssocID="{1E592077-67EF-40BC-8F96-0DB04C4F06A0}" presName="sp" presStyleCnt="0"/>
      <dgm:spPr/>
    </dgm:pt>
    <dgm:pt modelId="{66BDE7DA-4F18-4B99-97D2-6B1244B740D6}" type="pres">
      <dgm:prSet presAssocID="{FCCE00B5-3DD2-48EA-981A-3129F332C16C}" presName="composite" presStyleCnt="0"/>
      <dgm:spPr/>
    </dgm:pt>
    <dgm:pt modelId="{6EDADB98-B8AE-4B2C-84DF-960E341C4A70}" type="pres">
      <dgm:prSet presAssocID="{FCCE00B5-3DD2-48EA-981A-3129F332C16C}" presName="parentText" presStyleLbl="alignNode1" presStyleIdx="5" presStyleCnt="6">
        <dgm:presLayoutVars>
          <dgm:chMax val="1"/>
          <dgm:bulletEnabled val="1"/>
        </dgm:presLayoutVars>
      </dgm:prSet>
      <dgm:spPr/>
    </dgm:pt>
    <dgm:pt modelId="{C307F77C-69B1-4F25-952F-778BC8529A97}" type="pres">
      <dgm:prSet presAssocID="{FCCE00B5-3DD2-48EA-981A-3129F332C16C}" presName="descendantText" presStyleLbl="alignAcc1" presStyleIdx="5" presStyleCnt="6">
        <dgm:presLayoutVars>
          <dgm:bulletEnabled val="1"/>
        </dgm:presLayoutVars>
      </dgm:prSet>
      <dgm:spPr/>
    </dgm:pt>
  </dgm:ptLst>
  <dgm:cxnLst>
    <dgm:cxn modelId="{E7797204-CA8F-4A5D-9052-F7389FB1A95C}" type="presOf" srcId="{7E285030-8759-4EDE-926C-27160D603C98}" destId="{2817EF36-A87B-4CE4-8B0A-3BDED238629B}" srcOrd="0" destOrd="0" presId="urn:microsoft.com/office/officeart/2005/8/layout/chevron2"/>
    <dgm:cxn modelId="{974CD307-77C4-43E9-817A-1AAC8C9F5405}" srcId="{10C324EE-5948-4557-8CBA-A9C3C66FF7D5}" destId="{A00C701F-1CD9-42B9-BA35-DD7972D3F7A4}" srcOrd="0" destOrd="0" parTransId="{2053DF65-CA20-4D7B-8828-AECB89625EEB}" sibTransId="{506257C6-FE3A-42E4-B4A5-3193B02F91B7}"/>
    <dgm:cxn modelId="{0E80A50A-DBA7-486E-9E2A-49A2F38EB394}" type="presOf" srcId="{A00C701F-1CD9-42B9-BA35-DD7972D3F7A4}" destId="{03C396CA-2C90-425B-87FC-A766BE9A70BF}" srcOrd="0" destOrd="0" presId="urn:microsoft.com/office/officeart/2005/8/layout/chevron2"/>
    <dgm:cxn modelId="{B23D7116-C99E-4411-AFF2-138A21748BEF}" type="presOf" srcId="{124D89B0-2AF6-4E7A-B211-EE6171D5695C}" destId="{A308A8F6-767F-4045-A65B-81C0557B4F10}" srcOrd="0" destOrd="0" presId="urn:microsoft.com/office/officeart/2005/8/layout/chevron2"/>
    <dgm:cxn modelId="{A6C09D1C-F5C6-414E-A9A8-29AB33D893C4}" srcId="{7E285030-8759-4EDE-926C-27160D603C98}" destId="{7AF0FFFF-6A82-409B-9699-7099D5214135}" srcOrd="0" destOrd="0" parTransId="{77EEC6E6-530F-48B1-A989-008561C0EE30}" sibTransId="{8690E06C-F171-4255-80F3-1BE45733D7F8}"/>
    <dgm:cxn modelId="{A27C3621-157D-4CDF-87A7-374C6E979EDE}" srcId="{8257D59E-6208-4C26-BBA9-3721511466FE}" destId="{2CE0F41C-9984-460E-9C4B-0AFF6FCE3082}" srcOrd="1" destOrd="0" parTransId="{F804256B-6B75-4524-82E7-FB124744B25E}" sibTransId="{3B2AD045-1EA6-4492-A2C6-BC4F6AB6A4B8}"/>
    <dgm:cxn modelId="{AF945928-EE0B-48BF-9EE2-4526D7A4BD5F}" srcId="{8257D59E-6208-4C26-BBA9-3721511466FE}" destId="{10C324EE-5948-4557-8CBA-A9C3C66FF7D5}" srcOrd="0" destOrd="0" parTransId="{66E7653E-1BF9-4244-B21C-85658BDB814A}" sibTransId="{44CE084E-DA14-4464-9A57-D7767DCD110C}"/>
    <dgm:cxn modelId="{38E4D82A-7D23-4456-B914-E39BA3BF2588}" srcId="{FCCE00B5-3DD2-48EA-981A-3129F332C16C}" destId="{1C27A133-72B0-4910-99F9-827E31A5793B}" srcOrd="0" destOrd="0" parTransId="{EDB83D87-79E4-4073-8A18-EEC690271F3E}" sibTransId="{0670D90A-C0AF-4FF2-A10F-86FC5F8D7438}"/>
    <dgm:cxn modelId="{89936C37-4A04-4725-B1D1-516E73536D11}" type="presOf" srcId="{7AF0FFFF-6A82-409B-9699-7099D5214135}" destId="{2FC1B3D0-32A3-407F-BE4B-9922B182257C}" srcOrd="0" destOrd="0" presId="urn:microsoft.com/office/officeart/2005/8/layout/chevron2"/>
    <dgm:cxn modelId="{1FD6B545-471F-4120-9CBD-F1F74ACEA548}" type="presOf" srcId="{10C324EE-5948-4557-8CBA-A9C3C66FF7D5}" destId="{FB5965DE-ADF7-4F8B-9525-45C72DAA33DB}" srcOrd="0" destOrd="0" presId="urn:microsoft.com/office/officeart/2005/8/layout/chevron2"/>
    <dgm:cxn modelId="{A16DF267-6B4B-41AD-BC6F-AC016D294B53}" type="presOf" srcId="{EDED1F28-6785-4493-BA5E-D720A2E173A5}" destId="{347B1867-834F-456F-A929-13C9C9CB5279}" srcOrd="0" destOrd="0" presId="urn:microsoft.com/office/officeart/2005/8/layout/chevron2"/>
    <dgm:cxn modelId="{7885AD4E-D724-457C-ABA3-2DD406EA89F9}" type="presOf" srcId="{9D4CF866-2F43-4B7D-972D-F2275605022E}" destId="{2EE1095A-F70C-45ED-9A59-BFFF86A98B60}" srcOrd="0" destOrd="0" presId="urn:microsoft.com/office/officeart/2005/8/layout/chevron2"/>
    <dgm:cxn modelId="{A2DD618B-CE19-453A-8650-B5EA9CFDC8E8}" srcId="{2CE0F41C-9984-460E-9C4B-0AFF6FCE3082}" destId="{9D4CF866-2F43-4B7D-972D-F2275605022E}" srcOrd="0" destOrd="0" parTransId="{7AD8F491-F990-4841-AFE8-8AB87BA6F4D0}" sibTransId="{EDB90EBB-03E9-4E27-8D3C-186433B61933}"/>
    <dgm:cxn modelId="{0E2C2495-30DD-4475-9252-FD9BE658A823}" srcId="{8257D59E-6208-4C26-BBA9-3721511466FE}" destId="{7E285030-8759-4EDE-926C-27160D603C98}" srcOrd="4" destOrd="0" parTransId="{A31D057D-C9E5-437C-9314-9404ECBC1F93}" sibTransId="{1E592077-67EF-40BC-8F96-0DB04C4F06A0}"/>
    <dgm:cxn modelId="{8BBA5F97-15F4-47AC-A813-26BB4EFDD33A}" srcId="{8257D59E-6208-4C26-BBA9-3721511466FE}" destId="{22B4BCBA-BC4C-451F-8692-7890CA38D7EB}" srcOrd="2" destOrd="0" parTransId="{9A7BE1F9-D050-4E86-80D1-C683DC29F28F}" sibTransId="{2F9A0864-BC58-43BF-9FEA-CC1AC8274EFD}"/>
    <dgm:cxn modelId="{3EBC3A9C-4A12-48D3-8611-18B76C38B008}" type="presOf" srcId="{FCCE00B5-3DD2-48EA-981A-3129F332C16C}" destId="{6EDADB98-B8AE-4B2C-84DF-960E341C4A70}" srcOrd="0" destOrd="0" presId="urn:microsoft.com/office/officeart/2005/8/layout/chevron2"/>
    <dgm:cxn modelId="{DB7727BA-C293-426E-8E11-F544498806A2}" type="presOf" srcId="{2CE0F41C-9984-460E-9C4B-0AFF6FCE3082}" destId="{6AA0A6E7-F7F7-4875-B1AB-BBC8778DFF6A}" srcOrd="0" destOrd="0" presId="urn:microsoft.com/office/officeart/2005/8/layout/chevron2"/>
    <dgm:cxn modelId="{B2A765BB-F19A-4319-A52F-BBD798087576}" type="presOf" srcId="{EB01B3E6-8CDF-4D2C-9F72-1004A0142C12}" destId="{55BF8A2C-AF27-4D56-8DED-0037FEA032D9}" srcOrd="0" destOrd="0" presId="urn:microsoft.com/office/officeart/2005/8/layout/chevron2"/>
    <dgm:cxn modelId="{E7B90EBC-8E0D-44E1-8696-D2C5904ACB86}" type="presOf" srcId="{22B4BCBA-BC4C-451F-8692-7890CA38D7EB}" destId="{B3D8D22E-D81D-447F-9E7B-13A23B32C988}" srcOrd="0" destOrd="0" presId="urn:microsoft.com/office/officeart/2005/8/layout/chevron2"/>
    <dgm:cxn modelId="{232AD8BF-54EA-40C0-A5A7-12673292BABF}" type="presOf" srcId="{1C27A133-72B0-4910-99F9-827E31A5793B}" destId="{C307F77C-69B1-4F25-952F-778BC8529A97}" srcOrd="0" destOrd="0" presId="urn:microsoft.com/office/officeart/2005/8/layout/chevron2"/>
    <dgm:cxn modelId="{E1AF91C0-F406-4F47-A388-7C9B72C894A9}" srcId="{124D89B0-2AF6-4E7A-B211-EE6171D5695C}" destId="{EB01B3E6-8CDF-4D2C-9F72-1004A0142C12}" srcOrd="0" destOrd="0" parTransId="{23014A08-90B6-4860-BA94-A6502D4C76B2}" sibTransId="{435FE5FB-32E6-4A49-BF34-1EECF626C377}"/>
    <dgm:cxn modelId="{D37A8ACA-4B26-43AC-9AD0-34D5516C0021}" srcId="{8257D59E-6208-4C26-BBA9-3721511466FE}" destId="{FCCE00B5-3DD2-48EA-981A-3129F332C16C}" srcOrd="5" destOrd="0" parTransId="{D53B2C28-0314-4C65-A6CB-6901F4814021}" sibTransId="{7970687E-F147-41B6-9514-2273DEB5948E}"/>
    <dgm:cxn modelId="{3BAB44D7-687D-499A-84BF-37EC766C5E32}" srcId="{22B4BCBA-BC4C-451F-8692-7890CA38D7EB}" destId="{EDED1F28-6785-4493-BA5E-D720A2E173A5}" srcOrd="0" destOrd="0" parTransId="{33C60587-619C-47EE-9B3A-AB2494FD3564}" sibTransId="{8988C0F8-5298-4E39-AC21-41A30C1F756C}"/>
    <dgm:cxn modelId="{4A5A2FE1-134F-42CF-AF8F-280B1F6A4578}" srcId="{8257D59E-6208-4C26-BBA9-3721511466FE}" destId="{124D89B0-2AF6-4E7A-B211-EE6171D5695C}" srcOrd="3" destOrd="0" parTransId="{D7018213-58AE-4D21-A00D-6ECC29ED83E3}" sibTransId="{8CC1266E-0927-45D2-B774-0A1241E9A259}"/>
    <dgm:cxn modelId="{7934ACEA-6FDA-4B4F-AC1D-630999C531FD}" type="presOf" srcId="{8257D59E-6208-4C26-BBA9-3721511466FE}" destId="{7A27C2D1-1B42-44FD-BDF6-91A36173CAF4}" srcOrd="0" destOrd="0" presId="urn:microsoft.com/office/officeart/2005/8/layout/chevron2"/>
    <dgm:cxn modelId="{466F184C-8579-4FFC-8679-241B91E50F95}" type="presParOf" srcId="{7A27C2D1-1B42-44FD-BDF6-91A36173CAF4}" destId="{7D271362-CA95-47AE-96B5-2E39D10E2ADE}" srcOrd="0" destOrd="0" presId="urn:microsoft.com/office/officeart/2005/8/layout/chevron2"/>
    <dgm:cxn modelId="{A2D7EC8B-AE60-4759-8F1D-E83BD98FA10E}" type="presParOf" srcId="{7D271362-CA95-47AE-96B5-2E39D10E2ADE}" destId="{FB5965DE-ADF7-4F8B-9525-45C72DAA33DB}" srcOrd="0" destOrd="0" presId="urn:microsoft.com/office/officeart/2005/8/layout/chevron2"/>
    <dgm:cxn modelId="{90D0789D-BF73-4966-9816-05F551A54CD0}" type="presParOf" srcId="{7D271362-CA95-47AE-96B5-2E39D10E2ADE}" destId="{03C396CA-2C90-425B-87FC-A766BE9A70BF}" srcOrd="1" destOrd="0" presId="urn:microsoft.com/office/officeart/2005/8/layout/chevron2"/>
    <dgm:cxn modelId="{2552C205-8426-4C5C-BE3E-38E864F93B15}" type="presParOf" srcId="{7A27C2D1-1B42-44FD-BDF6-91A36173CAF4}" destId="{4206A985-1288-47E4-A007-478DC29ECBB7}" srcOrd="1" destOrd="0" presId="urn:microsoft.com/office/officeart/2005/8/layout/chevron2"/>
    <dgm:cxn modelId="{61A5C406-C6A8-48D6-8C1F-8AA22E3AD7A1}" type="presParOf" srcId="{7A27C2D1-1B42-44FD-BDF6-91A36173CAF4}" destId="{59A325FA-1B0B-441D-8ED8-F7B0541ECB7D}" srcOrd="2" destOrd="0" presId="urn:microsoft.com/office/officeart/2005/8/layout/chevron2"/>
    <dgm:cxn modelId="{BFA359D7-EBB9-416B-B633-96E81E5773A6}" type="presParOf" srcId="{59A325FA-1B0B-441D-8ED8-F7B0541ECB7D}" destId="{6AA0A6E7-F7F7-4875-B1AB-BBC8778DFF6A}" srcOrd="0" destOrd="0" presId="urn:microsoft.com/office/officeart/2005/8/layout/chevron2"/>
    <dgm:cxn modelId="{49F8D9F5-35DF-487B-8C9B-B28693144296}" type="presParOf" srcId="{59A325FA-1B0B-441D-8ED8-F7B0541ECB7D}" destId="{2EE1095A-F70C-45ED-9A59-BFFF86A98B60}" srcOrd="1" destOrd="0" presId="urn:microsoft.com/office/officeart/2005/8/layout/chevron2"/>
    <dgm:cxn modelId="{014B8474-EEB9-42F1-B6E1-C369B0FF9984}" type="presParOf" srcId="{7A27C2D1-1B42-44FD-BDF6-91A36173CAF4}" destId="{74D3A786-1077-43C8-ACD8-30A62C72F666}" srcOrd="3" destOrd="0" presId="urn:microsoft.com/office/officeart/2005/8/layout/chevron2"/>
    <dgm:cxn modelId="{9F1399AF-B2B4-4C39-84BC-75957DAFAB20}" type="presParOf" srcId="{7A27C2D1-1B42-44FD-BDF6-91A36173CAF4}" destId="{DEDD45AC-80E8-4FB7-9B0C-942516F2DBF6}" srcOrd="4" destOrd="0" presId="urn:microsoft.com/office/officeart/2005/8/layout/chevron2"/>
    <dgm:cxn modelId="{1991AEFE-9C87-4CB2-A1CF-3A30E85667CF}" type="presParOf" srcId="{DEDD45AC-80E8-4FB7-9B0C-942516F2DBF6}" destId="{B3D8D22E-D81D-447F-9E7B-13A23B32C988}" srcOrd="0" destOrd="0" presId="urn:microsoft.com/office/officeart/2005/8/layout/chevron2"/>
    <dgm:cxn modelId="{47F2533B-3B6F-42CA-9F76-C45E1EDB0738}" type="presParOf" srcId="{DEDD45AC-80E8-4FB7-9B0C-942516F2DBF6}" destId="{347B1867-834F-456F-A929-13C9C9CB5279}" srcOrd="1" destOrd="0" presId="urn:microsoft.com/office/officeart/2005/8/layout/chevron2"/>
    <dgm:cxn modelId="{16E05F7E-7C68-4483-8989-D1F895C658FE}" type="presParOf" srcId="{7A27C2D1-1B42-44FD-BDF6-91A36173CAF4}" destId="{66B461C0-275F-414F-BA18-C4CE41154AAE}" srcOrd="5" destOrd="0" presId="urn:microsoft.com/office/officeart/2005/8/layout/chevron2"/>
    <dgm:cxn modelId="{85BB701F-599B-4412-B106-EC2987E39033}" type="presParOf" srcId="{7A27C2D1-1B42-44FD-BDF6-91A36173CAF4}" destId="{11545D4F-5784-41CF-9C66-E9DC3EA6119C}" srcOrd="6" destOrd="0" presId="urn:microsoft.com/office/officeart/2005/8/layout/chevron2"/>
    <dgm:cxn modelId="{077F487B-43AA-4CBF-AA90-D69854A1E616}" type="presParOf" srcId="{11545D4F-5784-41CF-9C66-E9DC3EA6119C}" destId="{A308A8F6-767F-4045-A65B-81C0557B4F10}" srcOrd="0" destOrd="0" presId="urn:microsoft.com/office/officeart/2005/8/layout/chevron2"/>
    <dgm:cxn modelId="{043BE2F6-28B5-43D6-BADC-FDDEC11F6F18}" type="presParOf" srcId="{11545D4F-5784-41CF-9C66-E9DC3EA6119C}" destId="{55BF8A2C-AF27-4D56-8DED-0037FEA032D9}" srcOrd="1" destOrd="0" presId="urn:microsoft.com/office/officeart/2005/8/layout/chevron2"/>
    <dgm:cxn modelId="{F0548BEF-FAFD-4F27-8C80-725290794868}" type="presParOf" srcId="{7A27C2D1-1B42-44FD-BDF6-91A36173CAF4}" destId="{4635B463-508D-43CD-84EF-AD1ACE4452F0}" srcOrd="7" destOrd="0" presId="urn:microsoft.com/office/officeart/2005/8/layout/chevron2"/>
    <dgm:cxn modelId="{42CD7CBA-AD4F-4406-9C04-8C3C84D8FD5F}" type="presParOf" srcId="{7A27C2D1-1B42-44FD-BDF6-91A36173CAF4}" destId="{B9935CEA-463A-4662-BC42-B32793BAD1C3}" srcOrd="8" destOrd="0" presId="urn:microsoft.com/office/officeart/2005/8/layout/chevron2"/>
    <dgm:cxn modelId="{DBD813CA-97A7-4153-8C49-49B10C818FAA}" type="presParOf" srcId="{B9935CEA-463A-4662-BC42-B32793BAD1C3}" destId="{2817EF36-A87B-4CE4-8B0A-3BDED238629B}" srcOrd="0" destOrd="0" presId="urn:microsoft.com/office/officeart/2005/8/layout/chevron2"/>
    <dgm:cxn modelId="{7A351662-4409-45E9-9E4D-7C39C5C7BD2C}" type="presParOf" srcId="{B9935CEA-463A-4662-BC42-B32793BAD1C3}" destId="{2FC1B3D0-32A3-407F-BE4B-9922B182257C}" srcOrd="1" destOrd="0" presId="urn:microsoft.com/office/officeart/2005/8/layout/chevron2"/>
    <dgm:cxn modelId="{EFD81C1B-995E-4A7A-9C6E-ABCB8D748A43}" type="presParOf" srcId="{7A27C2D1-1B42-44FD-BDF6-91A36173CAF4}" destId="{B2B4C518-2240-4902-B116-D1720F7E3D7D}" srcOrd="9" destOrd="0" presId="urn:microsoft.com/office/officeart/2005/8/layout/chevron2"/>
    <dgm:cxn modelId="{F7B2026C-BF51-4744-AF8D-F95E2AA26BF4}" type="presParOf" srcId="{7A27C2D1-1B42-44FD-BDF6-91A36173CAF4}" destId="{66BDE7DA-4F18-4B99-97D2-6B1244B740D6}" srcOrd="10" destOrd="0" presId="urn:microsoft.com/office/officeart/2005/8/layout/chevron2"/>
    <dgm:cxn modelId="{61F79F58-8005-4596-915D-E280E21C779F}" type="presParOf" srcId="{66BDE7DA-4F18-4B99-97D2-6B1244B740D6}" destId="{6EDADB98-B8AE-4B2C-84DF-960E341C4A70}" srcOrd="0" destOrd="0" presId="urn:microsoft.com/office/officeart/2005/8/layout/chevron2"/>
    <dgm:cxn modelId="{EC51614E-38BB-4BB2-A595-AEB638CC4CD7}" type="presParOf" srcId="{66BDE7DA-4F18-4B99-97D2-6B1244B740D6}" destId="{C307F77C-69B1-4F25-952F-778BC8529A97}" srcOrd="1" destOrd="0" presId="urn:microsoft.com/office/officeart/2005/8/layout/chevron2"/>
  </dgm:cxnLst>
  <dgm:bg/>
  <dgm:whole>
    <a:ln>
      <a:noFill/>
    </a:ln>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965DE-ADF7-4F8B-9525-45C72DAA33DB}">
      <dsp:nvSpPr>
        <dsp:cNvPr id="0" name=""/>
        <dsp:cNvSpPr/>
      </dsp:nvSpPr>
      <dsp:spPr>
        <a:xfrm rot="5400000">
          <a:off x="-254303" y="258075"/>
          <a:ext cx="1695357" cy="1186750"/>
        </a:xfrm>
        <a:prstGeom prst="chevron">
          <a:avLst/>
        </a:prstGeom>
        <a:solidFill>
          <a:srgbClr val="680000"/>
        </a:solidFill>
        <a:ln w="12700" cap="flat" cmpd="sng" algn="ctr">
          <a:solidFill>
            <a:srgbClr val="12101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5 min</a:t>
          </a:r>
        </a:p>
      </dsp:txBody>
      <dsp:txXfrm rot="-5400000">
        <a:off x="1" y="597146"/>
        <a:ext cx="1186750" cy="508607"/>
      </dsp:txXfrm>
    </dsp:sp>
    <dsp:sp modelId="{03C396CA-2C90-425B-87FC-A766BE9A70BF}">
      <dsp:nvSpPr>
        <dsp:cNvPr id="0" name=""/>
        <dsp:cNvSpPr/>
      </dsp:nvSpPr>
      <dsp:spPr>
        <a:xfrm rot="5400000">
          <a:off x="7285071" y="-6098321"/>
          <a:ext cx="1101982" cy="13298625"/>
        </a:xfrm>
        <a:prstGeom prst="round2Same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None/>
          </a:pPr>
          <a:r>
            <a:rPr lang="en-US" sz="3600" kern="1200" dirty="0">
              <a:latin typeface="Arial" panose="020B0604020202020204" pitchFamily="34" charset="0"/>
              <a:cs typeface="Arial" panose="020B0604020202020204" pitchFamily="34" charset="0"/>
            </a:rPr>
            <a:t>Large Group: Medical students present patient one liners. </a:t>
          </a:r>
        </a:p>
      </dsp:txBody>
      <dsp:txXfrm rot="-5400000">
        <a:off x="1186750" y="53794"/>
        <a:ext cx="13244831" cy="994394"/>
      </dsp:txXfrm>
    </dsp:sp>
    <dsp:sp modelId="{6AA0A6E7-F7F7-4875-B1AB-BBC8778DFF6A}">
      <dsp:nvSpPr>
        <dsp:cNvPr id="0" name=""/>
        <dsp:cNvSpPr/>
      </dsp:nvSpPr>
      <dsp:spPr>
        <a:xfrm rot="5400000">
          <a:off x="-254303" y="1859924"/>
          <a:ext cx="1695357" cy="1186750"/>
        </a:xfrm>
        <a:prstGeom prst="chevron">
          <a:avLst/>
        </a:prstGeom>
        <a:solidFill>
          <a:srgbClr val="680000"/>
        </a:solidFill>
        <a:ln w="12700" cap="flat" cmpd="sng" algn="ctr">
          <a:solidFill>
            <a:srgbClr val="12101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2 min</a:t>
          </a:r>
        </a:p>
      </dsp:txBody>
      <dsp:txXfrm rot="-5400000">
        <a:off x="1" y="2198995"/>
        <a:ext cx="1186750" cy="508607"/>
      </dsp:txXfrm>
    </dsp:sp>
    <dsp:sp modelId="{2EE1095A-F70C-45ED-9A59-BFFF86A98B60}">
      <dsp:nvSpPr>
        <dsp:cNvPr id="0" name=""/>
        <dsp:cNvSpPr/>
      </dsp:nvSpPr>
      <dsp:spPr>
        <a:xfrm rot="5400000">
          <a:off x="7285071" y="-4492701"/>
          <a:ext cx="1101982" cy="13298625"/>
        </a:xfrm>
        <a:prstGeom prst="round2Same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None/>
          </a:pPr>
          <a:r>
            <a:rPr lang="en-US" sz="3600" kern="1200" dirty="0">
              <a:latin typeface="Arial" panose="020B0604020202020204" pitchFamily="34" charset="0"/>
              <a:cs typeface="Arial" panose="020B0604020202020204" pitchFamily="34" charset="0"/>
            </a:rPr>
            <a:t>Faculty confer and select best case.</a:t>
          </a:r>
        </a:p>
      </dsp:txBody>
      <dsp:txXfrm rot="-5400000">
        <a:off x="1186750" y="1659414"/>
        <a:ext cx="13244831" cy="994394"/>
      </dsp:txXfrm>
    </dsp:sp>
    <dsp:sp modelId="{B3D8D22E-D81D-447F-9E7B-13A23B32C988}">
      <dsp:nvSpPr>
        <dsp:cNvPr id="0" name=""/>
        <dsp:cNvSpPr/>
      </dsp:nvSpPr>
      <dsp:spPr>
        <a:xfrm rot="5400000">
          <a:off x="-254303" y="3461772"/>
          <a:ext cx="1695357" cy="1186750"/>
        </a:xfrm>
        <a:prstGeom prst="chevron">
          <a:avLst/>
        </a:prstGeom>
        <a:solidFill>
          <a:srgbClr val="680000"/>
        </a:solidFill>
        <a:ln w="12700" cap="flat" cmpd="sng" algn="ctr">
          <a:solidFill>
            <a:srgbClr val="12101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10 min</a:t>
          </a:r>
        </a:p>
      </dsp:txBody>
      <dsp:txXfrm rot="-5400000">
        <a:off x="1" y="3800843"/>
        <a:ext cx="1186750" cy="508607"/>
      </dsp:txXfrm>
    </dsp:sp>
    <dsp:sp modelId="{347B1867-834F-456F-A929-13C9C9CB5279}">
      <dsp:nvSpPr>
        <dsp:cNvPr id="0" name=""/>
        <dsp:cNvSpPr/>
      </dsp:nvSpPr>
      <dsp:spPr>
        <a:xfrm rot="5400000">
          <a:off x="7285071" y="-2890852"/>
          <a:ext cx="1101982" cy="13298625"/>
        </a:xfrm>
        <a:prstGeom prst="round2Same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None/>
          </a:pPr>
          <a:r>
            <a:rPr lang="en-US" sz="3600" kern="1200" dirty="0">
              <a:latin typeface="Arial" panose="020B0604020202020204" pitchFamily="34" charset="0"/>
              <a:cs typeface="Arial" panose="020B0604020202020204" pitchFamily="34" charset="0"/>
            </a:rPr>
            <a:t>The selected case is expanded: focused patient presentation by MS and presentation of admission meds by PS.</a:t>
          </a:r>
        </a:p>
      </dsp:txBody>
      <dsp:txXfrm rot="-5400000">
        <a:off x="1186750" y="3261263"/>
        <a:ext cx="13244831" cy="994394"/>
      </dsp:txXfrm>
    </dsp:sp>
    <dsp:sp modelId="{A308A8F6-767F-4045-A65B-81C0557B4F10}">
      <dsp:nvSpPr>
        <dsp:cNvPr id="0" name=""/>
        <dsp:cNvSpPr/>
      </dsp:nvSpPr>
      <dsp:spPr>
        <a:xfrm rot="5400000">
          <a:off x="-254303" y="5063621"/>
          <a:ext cx="1695357" cy="1186750"/>
        </a:xfrm>
        <a:prstGeom prst="chevron">
          <a:avLst/>
        </a:prstGeom>
        <a:solidFill>
          <a:srgbClr val="680000"/>
        </a:solidFill>
        <a:ln w="12700" cap="flat" cmpd="sng" algn="ctr">
          <a:solidFill>
            <a:srgbClr val="12101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3 min</a:t>
          </a:r>
        </a:p>
      </dsp:txBody>
      <dsp:txXfrm rot="-5400000">
        <a:off x="1" y="5402692"/>
        <a:ext cx="1186750" cy="508607"/>
      </dsp:txXfrm>
    </dsp:sp>
    <dsp:sp modelId="{55BF8A2C-AF27-4D56-8DED-0037FEA032D9}">
      <dsp:nvSpPr>
        <dsp:cNvPr id="0" name=""/>
        <dsp:cNvSpPr/>
      </dsp:nvSpPr>
      <dsp:spPr>
        <a:xfrm rot="5400000">
          <a:off x="7285071" y="-1289004"/>
          <a:ext cx="1101982" cy="13298625"/>
        </a:xfrm>
        <a:prstGeom prst="round2Same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None/>
          </a:pPr>
          <a:r>
            <a:rPr lang="en-US" sz="3600" kern="1200" dirty="0">
              <a:latin typeface="Arial" panose="020B0604020202020204" pitchFamily="34" charset="0"/>
              <a:cs typeface="Arial" panose="020B0604020202020204" pitchFamily="34" charset="0"/>
            </a:rPr>
            <a:t>Faculty develop three questions with pharmacotherapeutic focus for discussion in small groups.</a:t>
          </a:r>
        </a:p>
      </dsp:txBody>
      <dsp:txXfrm rot="-5400000">
        <a:off x="1186750" y="4863111"/>
        <a:ext cx="13244831" cy="994394"/>
      </dsp:txXfrm>
    </dsp:sp>
    <dsp:sp modelId="{2817EF36-A87B-4CE4-8B0A-3BDED238629B}">
      <dsp:nvSpPr>
        <dsp:cNvPr id="0" name=""/>
        <dsp:cNvSpPr/>
      </dsp:nvSpPr>
      <dsp:spPr>
        <a:xfrm rot="5400000">
          <a:off x="-254303" y="6665469"/>
          <a:ext cx="1695357" cy="1186750"/>
        </a:xfrm>
        <a:prstGeom prst="chevron">
          <a:avLst/>
        </a:prstGeom>
        <a:solidFill>
          <a:srgbClr val="680000"/>
        </a:solidFill>
        <a:ln w="12700" cap="flat" cmpd="sng" algn="ctr">
          <a:solidFill>
            <a:srgbClr val="12101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30 min</a:t>
          </a:r>
        </a:p>
      </dsp:txBody>
      <dsp:txXfrm rot="-5400000">
        <a:off x="1" y="7004540"/>
        <a:ext cx="1186750" cy="508607"/>
      </dsp:txXfrm>
    </dsp:sp>
    <dsp:sp modelId="{2FC1B3D0-32A3-407F-BE4B-9922B182257C}">
      <dsp:nvSpPr>
        <dsp:cNvPr id="0" name=""/>
        <dsp:cNvSpPr/>
      </dsp:nvSpPr>
      <dsp:spPr>
        <a:xfrm rot="5400000">
          <a:off x="7285071" y="312844"/>
          <a:ext cx="1101982" cy="13298625"/>
        </a:xfrm>
        <a:prstGeom prst="round2Same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None/>
          </a:pPr>
          <a:r>
            <a:rPr lang="en-US" sz="3600" kern="1200" dirty="0">
              <a:latin typeface="Arial" panose="020B0604020202020204" pitchFamily="34" charset="0"/>
              <a:cs typeface="Arial" panose="020B0604020202020204" pitchFamily="34" charset="0"/>
            </a:rPr>
            <a:t>Small Groups of PS and MS discuss patient case and answer the questions with a faculty facilitator.</a:t>
          </a:r>
        </a:p>
      </dsp:txBody>
      <dsp:txXfrm rot="-5400000">
        <a:off x="1186750" y="6464959"/>
        <a:ext cx="13244831" cy="994394"/>
      </dsp:txXfrm>
    </dsp:sp>
    <dsp:sp modelId="{6EDADB98-B8AE-4B2C-84DF-960E341C4A70}">
      <dsp:nvSpPr>
        <dsp:cNvPr id="0" name=""/>
        <dsp:cNvSpPr/>
      </dsp:nvSpPr>
      <dsp:spPr>
        <a:xfrm rot="5400000">
          <a:off x="-254303" y="8267318"/>
          <a:ext cx="1695357" cy="1186750"/>
        </a:xfrm>
        <a:prstGeom prst="chevron">
          <a:avLst/>
        </a:prstGeom>
        <a:solidFill>
          <a:srgbClr val="680000"/>
        </a:solidFill>
        <a:ln w="12700" cap="flat" cmpd="sng" algn="ctr">
          <a:solidFill>
            <a:srgbClr val="12101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10 min</a:t>
          </a:r>
        </a:p>
      </dsp:txBody>
      <dsp:txXfrm rot="-5400000">
        <a:off x="1" y="8606389"/>
        <a:ext cx="1186750" cy="508607"/>
      </dsp:txXfrm>
    </dsp:sp>
    <dsp:sp modelId="{C307F77C-69B1-4F25-952F-778BC8529A97}">
      <dsp:nvSpPr>
        <dsp:cNvPr id="0" name=""/>
        <dsp:cNvSpPr/>
      </dsp:nvSpPr>
      <dsp:spPr>
        <a:xfrm rot="5400000">
          <a:off x="7285071" y="1914692"/>
          <a:ext cx="1101982" cy="13298625"/>
        </a:xfrm>
        <a:prstGeom prst="round2Same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None/>
          </a:pPr>
          <a:r>
            <a:rPr lang="en-US" sz="3600" kern="1200" dirty="0">
              <a:latin typeface="Arial" panose="020B0604020202020204" pitchFamily="34" charset="0"/>
              <a:cs typeface="Arial" panose="020B0604020202020204" pitchFamily="34" charset="0"/>
            </a:rPr>
            <a:t>Re-convene in large group for clinical and interprofessional learning debrief. </a:t>
          </a:r>
        </a:p>
      </dsp:txBody>
      <dsp:txXfrm rot="-5400000">
        <a:off x="1186750" y="8066807"/>
        <a:ext cx="13244831" cy="99439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5237694"/>
            <a:ext cx="38404800" cy="11142133"/>
          </a:xfrm>
        </p:spPr>
        <p:txBody>
          <a:bodyPr anchor="b"/>
          <a:lstStyle>
            <a:lvl1pPr algn="ctr">
              <a:defRPr sz="25200"/>
            </a:lvl1pPr>
          </a:lstStyle>
          <a:p>
            <a:r>
              <a:rPr lang="en-US"/>
              <a:t>Click to edit Master title style</a:t>
            </a:r>
            <a:endParaRPr lang="en-US" dirty="0"/>
          </a:p>
        </p:txBody>
      </p:sp>
      <p:sp>
        <p:nvSpPr>
          <p:cNvPr id="3" name="Subtitle 2"/>
          <p:cNvSpPr>
            <a:spLocks noGrp="1"/>
          </p:cNvSpPr>
          <p:nvPr>
            <p:ph type="subTitle" idx="1"/>
          </p:nvPr>
        </p:nvSpPr>
        <p:spPr>
          <a:xfrm>
            <a:off x="6400800" y="16809511"/>
            <a:ext cx="38404800" cy="7726889"/>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39C7F4-16F3-D547-99DC-7BB6BCCCEB2C}"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FFF76-B9EC-D14F-805C-7C44705A013A}" type="slidenum">
              <a:rPr lang="en-US" smtClean="0"/>
              <a:pPr/>
              <a:t>‹#›</a:t>
            </a:fld>
            <a:endParaRPr lang="en-US"/>
          </a:p>
        </p:txBody>
      </p:sp>
    </p:spTree>
    <p:extLst>
      <p:ext uri="{BB962C8B-B14F-4D97-AF65-F5344CB8AC3E}">
        <p14:creationId xmlns:p14="http://schemas.microsoft.com/office/powerpoint/2010/main" val="2104434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39C7F4-16F3-D547-99DC-7BB6BCCCEB2C}"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FFF76-B9EC-D14F-805C-7C44705A013A}" type="slidenum">
              <a:rPr lang="en-US" smtClean="0"/>
              <a:pPr/>
              <a:t>‹#›</a:t>
            </a:fld>
            <a:endParaRPr lang="en-US"/>
          </a:p>
        </p:txBody>
      </p:sp>
    </p:spTree>
    <p:extLst>
      <p:ext uri="{BB962C8B-B14F-4D97-AF65-F5344CB8AC3E}">
        <p14:creationId xmlns:p14="http://schemas.microsoft.com/office/powerpoint/2010/main" val="8007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0" y="1703917"/>
            <a:ext cx="11041380" cy="271219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520440" y="1703917"/>
            <a:ext cx="32484060" cy="271219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39C7F4-16F3-D547-99DC-7BB6BCCCEB2C}"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FFF76-B9EC-D14F-805C-7C44705A013A}" type="slidenum">
              <a:rPr lang="en-US" smtClean="0"/>
              <a:pPr/>
              <a:t>‹#›</a:t>
            </a:fld>
            <a:endParaRPr lang="en-US"/>
          </a:p>
        </p:txBody>
      </p:sp>
    </p:spTree>
    <p:extLst>
      <p:ext uri="{BB962C8B-B14F-4D97-AF65-F5344CB8AC3E}">
        <p14:creationId xmlns:p14="http://schemas.microsoft.com/office/powerpoint/2010/main" val="509243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39C7F4-16F3-D547-99DC-7BB6BCCCEB2C}"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FFF76-B9EC-D14F-805C-7C44705A013A}" type="slidenum">
              <a:rPr lang="en-US" smtClean="0"/>
              <a:pPr/>
              <a:t>‹#›</a:t>
            </a:fld>
            <a:endParaRPr lang="en-US"/>
          </a:p>
        </p:txBody>
      </p:sp>
    </p:spTree>
    <p:extLst>
      <p:ext uri="{BB962C8B-B14F-4D97-AF65-F5344CB8AC3E}">
        <p14:creationId xmlns:p14="http://schemas.microsoft.com/office/powerpoint/2010/main" val="173916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0" y="7978780"/>
            <a:ext cx="44165520" cy="13312773"/>
          </a:xfrm>
        </p:spPr>
        <p:txBody>
          <a:bodyPr anchor="b"/>
          <a:lstStyle>
            <a:lvl1pPr>
              <a:defRPr sz="25200"/>
            </a:lvl1pPr>
          </a:lstStyle>
          <a:p>
            <a:r>
              <a:rPr lang="en-US"/>
              <a:t>Click to edit Master title style</a:t>
            </a:r>
            <a:endParaRPr lang="en-US" dirty="0"/>
          </a:p>
        </p:txBody>
      </p:sp>
      <p:sp>
        <p:nvSpPr>
          <p:cNvPr id="3" name="Text Placeholder 2"/>
          <p:cNvSpPr>
            <a:spLocks noGrp="1"/>
          </p:cNvSpPr>
          <p:nvPr>
            <p:ph type="body" idx="1"/>
          </p:nvPr>
        </p:nvSpPr>
        <p:spPr>
          <a:xfrm>
            <a:off x="3493770" y="21417496"/>
            <a:ext cx="44165520" cy="7000873"/>
          </a:xfrm>
        </p:spPr>
        <p:txBody>
          <a:bodyPr/>
          <a:lstStyle>
            <a:lvl1pPr marL="0" indent="0">
              <a:buNone/>
              <a:defRPr sz="10080">
                <a:solidFill>
                  <a:schemeClr val="tx1">
                    <a:tint val="75000"/>
                  </a:schemeClr>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39C7F4-16F3-D547-99DC-7BB6BCCCEB2C}"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FFF76-B9EC-D14F-805C-7C44705A013A}" type="slidenum">
              <a:rPr lang="en-US" smtClean="0"/>
              <a:pPr/>
              <a:t>‹#›</a:t>
            </a:fld>
            <a:endParaRPr lang="en-US"/>
          </a:p>
        </p:txBody>
      </p:sp>
    </p:spTree>
    <p:extLst>
      <p:ext uri="{BB962C8B-B14F-4D97-AF65-F5344CB8AC3E}">
        <p14:creationId xmlns:p14="http://schemas.microsoft.com/office/powerpoint/2010/main" val="290531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20440" y="8519583"/>
            <a:ext cx="21762720" cy="20306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923240" y="8519583"/>
            <a:ext cx="21762720" cy="20306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39C7F4-16F3-D547-99DC-7BB6BCCCEB2C}" type="datetimeFigureOut">
              <a:rPr lang="en-US" smtClean="0"/>
              <a:pPr/>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5FFF76-B9EC-D14F-805C-7C44705A013A}" type="slidenum">
              <a:rPr lang="en-US" smtClean="0"/>
              <a:pPr/>
              <a:t>‹#›</a:t>
            </a:fld>
            <a:endParaRPr lang="en-US"/>
          </a:p>
        </p:txBody>
      </p:sp>
    </p:spTree>
    <p:extLst>
      <p:ext uri="{BB962C8B-B14F-4D97-AF65-F5344CB8AC3E}">
        <p14:creationId xmlns:p14="http://schemas.microsoft.com/office/powerpoint/2010/main" val="1734540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1703919"/>
            <a:ext cx="44165520" cy="6185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27112" y="7845427"/>
            <a:ext cx="21662705" cy="3844923"/>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4" name="Content Placeholder 3"/>
          <p:cNvSpPr>
            <a:spLocks noGrp="1"/>
          </p:cNvSpPr>
          <p:nvPr>
            <p:ph sz="half" idx="2"/>
          </p:nvPr>
        </p:nvSpPr>
        <p:spPr>
          <a:xfrm>
            <a:off x="3527112" y="11690350"/>
            <a:ext cx="21662705" cy="171947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923240" y="7845427"/>
            <a:ext cx="21769390" cy="3844923"/>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6" name="Content Placeholder 5"/>
          <p:cNvSpPr>
            <a:spLocks noGrp="1"/>
          </p:cNvSpPr>
          <p:nvPr>
            <p:ph sz="quarter" idx="4"/>
          </p:nvPr>
        </p:nvSpPr>
        <p:spPr>
          <a:xfrm>
            <a:off x="25923240" y="11690350"/>
            <a:ext cx="21769390" cy="171947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39C7F4-16F3-D547-99DC-7BB6BCCCEB2C}" type="datetimeFigureOut">
              <a:rPr lang="en-US" smtClean="0"/>
              <a:pPr/>
              <a:t>3/3/2022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5FFF76-B9EC-D14F-805C-7C44705A013A}" type="slidenum">
              <a:rPr lang="en-US" smtClean="0"/>
              <a:pPr/>
              <a:t>‹#›</a:t>
            </a:fld>
            <a:endParaRPr lang="en-US"/>
          </a:p>
        </p:txBody>
      </p:sp>
    </p:spTree>
    <p:extLst>
      <p:ext uri="{BB962C8B-B14F-4D97-AF65-F5344CB8AC3E}">
        <p14:creationId xmlns:p14="http://schemas.microsoft.com/office/powerpoint/2010/main" val="331356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39C7F4-16F3-D547-99DC-7BB6BCCCEB2C}" type="datetimeFigureOut">
              <a:rPr lang="en-US" smtClean="0"/>
              <a:pPr/>
              <a:t>3/3/2022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5FFF76-B9EC-D14F-805C-7C44705A013A}" type="slidenum">
              <a:rPr lang="en-US" smtClean="0"/>
              <a:pPr/>
              <a:t>‹#›</a:t>
            </a:fld>
            <a:endParaRPr lang="en-US"/>
          </a:p>
        </p:txBody>
      </p:sp>
    </p:spTree>
    <p:extLst>
      <p:ext uri="{BB962C8B-B14F-4D97-AF65-F5344CB8AC3E}">
        <p14:creationId xmlns:p14="http://schemas.microsoft.com/office/powerpoint/2010/main" val="677581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39C7F4-16F3-D547-99DC-7BB6BCCCEB2C}" type="datetimeFigureOut">
              <a:rPr lang="en-US" smtClean="0"/>
              <a:pPr/>
              <a:t>3/3/2022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5FFF76-B9EC-D14F-805C-7C44705A013A}" type="slidenum">
              <a:rPr lang="en-US" smtClean="0"/>
              <a:pPr/>
              <a:t>‹#›</a:t>
            </a:fld>
            <a:endParaRPr lang="en-US"/>
          </a:p>
        </p:txBody>
      </p:sp>
    </p:spTree>
    <p:extLst>
      <p:ext uri="{BB962C8B-B14F-4D97-AF65-F5344CB8AC3E}">
        <p14:creationId xmlns:p14="http://schemas.microsoft.com/office/powerpoint/2010/main" val="13599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2133600"/>
            <a:ext cx="16515395" cy="7467600"/>
          </a:xfrm>
        </p:spPr>
        <p:txBody>
          <a:bodyPr anchor="b"/>
          <a:lstStyle>
            <a:lvl1pPr>
              <a:defRPr sz="13440"/>
            </a:lvl1pPr>
          </a:lstStyle>
          <a:p>
            <a:r>
              <a:rPr lang="en-US"/>
              <a:t>Click to edit Master title style</a:t>
            </a:r>
            <a:endParaRPr lang="en-US" dirty="0"/>
          </a:p>
        </p:txBody>
      </p:sp>
      <p:sp>
        <p:nvSpPr>
          <p:cNvPr id="3" name="Content Placeholder 2"/>
          <p:cNvSpPr>
            <a:spLocks noGrp="1"/>
          </p:cNvSpPr>
          <p:nvPr>
            <p:ph idx="1"/>
          </p:nvPr>
        </p:nvSpPr>
        <p:spPr>
          <a:xfrm>
            <a:off x="21769390" y="4607986"/>
            <a:ext cx="25923240" cy="22743583"/>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527112" y="9601200"/>
            <a:ext cx="16515395" cy="17787411"/>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5439C7F4-16F3-D547-99DC-7BB6BCCCEB2C}" type="datetimeFigureOut">
              <a:rPr lang="en-US" smtClean="0"/>
              <a:pPr/>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5FFF76-B9EC-D14F-805C-7C44705A013A}" type="slidenum">
              <a:rPr lang="en-US" smtClean="0"/>
              <a:pPr/>
              <a:t>‹#›</a:t>
            </a:fld>
            <a:endParaRPr lang="en-US"/>
          </a:p>
        </p:txBody>
      </p:sp>
    </p:spTree>
    <p:extLst>
      <p:ext uri="{BB962C8B-B14F-4D97-AF65-F5344CB8AC3E}">
        <p14:creationId xmlns:p14="http://schemas.microsoft.com/office/powerpoint/2010/main" val="938908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2133600"/>
            <a:ext cx="16515395" cy="7467600"/>
          </a:xfrm>
        </p:spPr>
        <p:txBody>
          <a:bodyPr anchor="b"/>
          <a:lstStyle>
            <a:lvl1pP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21769390" y="4607986"/>
            <a:ext cx="25923240" cy="22743583"/>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3527112" y="9601200"/>
            <a:ext cx="16515395" cy="17787411"/>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5439C7F4-16F3-D547-99DC-7BB6BCCCEB2C}" type="datetimeFigureOut">
              <a:rPr lang="en-US" smtClean="0"/>
              <a:pPr/>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5FFF76-B9EC-D14F-805C-7C44705A013A}" type="slidenum">
              <a:rPr lang="en-US" smtClean="0"/>
              <a:pPr/>
              <a:t>‹#›</a:t>
            </a:fld>
            <a:endParaRPr lang="en-US"/>
          </a:p>
        </p:txBody>
      </p:sp>
    </p:spTree>
    <p:extLst>
      <p:ext uri="{BB962C8B-B14F-4D97-AF65-F5344CB8AC3E}">
        <p14:creationId xmlns:p14="http://schemas.microsoft.com/office/powerpoint/2010/main" val="519573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1703919"/>
            <a:ext cx="44165520" cy="618596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520440" y="8519583"/>
            <a:ext cx="44165520" cy="203062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0440" y="29662969"/>
            <a:ext cx="11521440" cy="1703917"/>
          </a:xfrm>
          <a:prstGeom prst="rect">
            <a:avLst/>
          </a:prstGeom>
        </p:spPr>
        <p:txBody>
          <a:bodyPr vert="horz" lIns="91440" tIns="45720" rIns="91440" bIns="45720" rtlCol="0" anchor="ctr"/>
          <a:lstStyle>
            <a:lvl1pPr algn="l">
              <a:defRPr sz="5040">
                <a:solidFill>
                  <a:schemeClr val="tx1">
                    <a:tint val="75000"/>
                  </a:schemeClr>
                </a:solidFill>
              </a:defRPr>
            </a:lvl1pPr>
          </a:lstStyle>
          <a:p>
            <a:fld id="{5439C7F4-16F3-D547-99DC-7BB6BCCCEB2C}" type="datetimeFigureOut">
              <a:rPr lang="en-US" smtClean="0"/>
              <a:pPr/>
              <a:t>3/3/2022</a:t>
            </a:fld>
            <a:endParaRPr lang="en-US"/>
          </a:p>
        </p:txBody>
      </p:sp>
      <p:sp>
        <p:nvSpPr>
          <p:cNvPr id="5" name="Footer Placeholder 4"/>
          <p:cNvSpPr>
            <a:spLocks noGrp="1"/>
          </p:cNvSpPr>
          <p:nvPr>
            <p:ph type="ftr" sz="quarter" idx="3"/>
          </p:nvPr>
        </p:nvSpPr>
        <p:spPr>
          <a:xfrm>
            <a:off x="16962120" y="29662969"/>
            <a:ext cx="17282160" cy="1703917"/>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164520" y="29662969"/>
            <a:ext cx="11521440" cy="1703917"/>
          </a:xfrm>
          <a:prstGeom prst="rect">
            <a:avLst/>
          </a:prstGeom>
        </p:spPr>
        <p:txBody>
          <a:bodyPr vert="horz" lIns="91440" tIns="45720" rIns="91440" bIns="45720" rtlCol="0" anchor="ctr"/>
          <a:lstStyle>
            <a:lvl1pPr algn="r">
              <a:defRPr sz="5040">
                <a:solidFill>
                  <a:schemeClr val="tx1">
                    <a:tint val="75000"/>
                  </a:schemeClr>
                </a:solidFill>
              </a:defRPr>
            </a:lvl1pPr>
          </a:lstStyle>
          <a:p>
            <a:fld id="{A15FFF76-B9EC-D14F-805C-7C44705A013A}" type="slidenum">
              <a:rPr lang="en-US" smtClean="0"/>
              <a:pPr/>
              <a:t>‹#›</a:t>
            </a:fld>
            <a:endParaRPr lang="en-US"/>
          </a:p>
        </p:txBody>
      </p:sp>
    </p:spTree>
    <p:extLst>
      <p:ext uri="{BB962C8B-B14F-4D97-AF65-F5344CB8AC3E}">
        <p14:creationId xmlns:p14="http://schemas.microsoft.com/office/powerpoint/2010/main" val="8355061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diagramLayout" Target="../diagrams/layout1.xml"/><Relationship Id="rId12"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image" Target="../media/image5.png"/><Relationship Id="rId5" Type="http://schemas.openxmlformats.org/officeDocument/2006/relationships/image" Target="../media/image4.png"/><Relationship Id="rId10" Type="http://schemas.microsoft.com/office/2007/relationships/diagramDrawing" Target="../diagrams/drawing1.xml"/><Relationship Id="rId4" Type="http://schemas.openxmlformats.org/officeDocument/2006/relationships/image" Target="../media/image3.png"/><Relationship Id="rId9" Type="http://schemas.openxmlformats.org/officeDocument/2006/relationships/diagramColors" Target="../diagrams/colors1.xml"/><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GRIDED_TEXTURE_1.jpg"/>
          <p:cNvPicPr>
            <a:picLocks noChangeAspect="1"/>
          </p:cNvPicPr>
          <p:nvPr/>
        </p:nvPicPr>
        <p:blipFill>
          <a:blip r:embed="rId2">
            <a:lum bright="3000"/>
            <a:extLst>
              <a:ext uri="{28A0092B-C50C-407E-A947-70E740481C1C}">
                <a14:useLocalDpi xmlns:a14="http://schemas.microsoft.com/office/drawing/2010/main" val="0"/>
              </a:ext>
            </a:extLst>
          </a:blip>
          <a:srcRect/>
          <a:stretch>
            <a:fillRect/>
          </a:stretch>
        </p:blipFill>
        <p:spPr bwMode="auto">
          <a:xfrm>
            <a:off x="-7041" y="-1489153"/>
            <a:ext cx="51213441" cy="3338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bwMode="auto">
          <a:xfrm>
            <a:off x="3128963" y="8795870"/>
            <a:ext cx="8753475" cy="630238"/>
          </a:xfrm>
          <a:prstGeom prst="rect">
            <a:avLst/>
          </a:prstGeom>
          <a:noFill/>
        </p:spPr>
        <p:txBody>
          <a:bodyPr>
            <a:spAutoFit/>
          </a:bodyPr>
          <a:lstStyle/>
          <a:p>
            <a:pPr>
              <a:defRPr/>
            </a:pPr>
            <a:r>
              <a:rPr lang="en-US" sz="3500" b="1" spc="600" dirty="0">
                <a:solidFill>
                  <a:srgbClr val="800000"/>
                </a:solidFill>
                <a:latin typeface="Arial"/>
                <a:ea typeface="ＭＳ Ｐゴシック" charset="0"/>
                <a:cs typeface="Arial"/>
              </a:rPr>
              <a:t>BACKGROUND</a:t>
            </a:r>
          </a:p>
        </p:txBody>
      </p:sp>
      <p:sp>
        <p:nvSpPr>
          <p:cNvPr id="10" name="TextBox 9"/>
          <p:cNvSpPr txBox="1"/>
          <p:nvPr/>
        </p:nvSpPr>
        <p:spPr bwMode="auto">
          <a:xfrm>
            <a:off x="33591552" y="8597757"/>
            <a:ext cx="8753475" cy="630942"/>
          </a:xfrm>
          <a:prstGeom prst="rect">
            <a:avLst/>
          </a:prstGeom>
          <a:noFill/>
        </p:spPr>
        <p:txBody>
          <a:bodyPr>
            <a:spAutoFit/>
          </a:bodyPr>
          <a:lstStyle/>
          <a:p>
            <a:pPr>
              <a:defRPr/>
            </a:pPr>
            <a:r>
              <a:rPr lang="en-US" sz="3500" b="1" spc="600" dirty="0">
                <a:solidFill>
                  <a:srgbClr val="800000"/>
                </a:solidFill>
                <a:latin typeface="Arial"/>
                <a:ea typeface="ＭＳ Ｐゴシック" charset="0"/>
                <a:cs typeface="Arial"/>
              </a:rPr>
              <a:t>RESULTS</a:t>
            </a:r>
          </a:p>
        </p:txBody>
      </p:sp>
      <p:sp>
        <p:nvSpPr>
          <p:cNvPr id="12" name="TextBox 11"/>
          <p:cNvSpPr txBox="1"/>
          <p:nvPr/>
        </p:nvSpPr>
        <p:spPr bwMode="auto">
          <a:xfrm>
            <a:off x="3128962" y="20719784"/>
            <a:ext cx="8753475" cy="630238"/>
          </a:xfrm>
          <a:prstGeom prst="rect">
            <a:avLst/>
          </a:prstGeom>
          <a:noFill/>
        </p:spPr>
        <p:txBody>
          <a:bodyPr>
            <a:spAutoFit/>
          </a:bodyPr>
          <a:lstStyle/>
          <a:p>
            <a:pPr>
              <a:defRPr/>
            </a:pPr>
            <a:r>
              <a:rPr lang="en-US" sz="3500" b="1" spc="600" dirty="0">
                <a:solidFill>
                  <a:srgbClr val="800000"/>
                </a:solidFill>
                <a:latin typeface="Arial"/>
                <a:ea typeface="ＭＳ Ｐゴシック" charset="0"/>
                <a:cs typeface="Arial"/>
              </a:rPr>
              <a:t>METHODS</a:t>
            </a:r>
          </a:p>
        </p:txBody>
      </p:sp>
      <p:sp>
        <p:nvSpPr>
          <p:cNvPr id="14" name="TextBox 13"/>
          <p:cNvSpPr txBox="1"/>
          <p:nvPr/>
        </p:nvSpPr>
        <p:spPr bwMode="auto">
          <a:xfrm>
            <a:off x="33866138" y="23766019"/>
            <a:ext cx="8753475" cy="631825"/>
          </a:xfrm>
          <a:prstGeom prst="rect">
            <a:avLst/>
          </a:prstGeom>
          <a:noFill/>
        </p:spPr>
        <p:txBody>
          <a:bodyPr>
            <a:spAutoFit/>
          </a:bodyPr>
          <a:lstStyle/>
          <a:p>
            <a:pPr>
              <a:defRPr/>
            </a:pPr>
            <a:r>
              <a:rPr lang="en-US" sz="3500" b="1" spc="600" dirty="0">
                <a:solidFill>
                  <a:srgbClr val="800000"/>
                </a:solidFill>
                <a:latin typeface="Arial"/>
                <a:ea typeface="ＭＳ Ｐゴシック" charset="0"/>
                <a:cs typeface="Arial"/>
              </a:rPr>
              <a:t>CONCLUSION</a:t>
            </a:r>
          </a:p>
        </p:txBody>
      </p:sp>
      <p:pic>
        <p:nvPicPr>
          <p:cNvPr id="15" name="Picture 5" descr="background_1B.jpg"/>
          <p:cNvPicPr>
            <a:picLocks noChangeAspect="1"/>
          </p:cNvPicPr>
          <p:nvPr/>
        </p:nvPicPr>
        <p:blipFill>
          <a:blip r:embed="rId3">
            <a:extLst>
              <a:ext uri="{28A0092B-C50C-407E-A947-70E740481C1C}">
                <a14:useLocalDpi xmlns:a14="http://schemas.microsoft.com/office/drawing/2010/main" val="0"/>
              </a:ext>
            </a:extLst>
          </a:blip>
          <a:srcRect t="36661" b="42755"/>
          <a:stretch>
            <a:fillRect/>
          </a:stretch>
        </p:blipFill>
        <p:spPr bwMode="auto">
          <a:xfrm>
            <a:off x="0" y="0"/>
            <a:ext cx="51206400" cy="788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LOGO_REVISION_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67382" y="340032"/>
            <a:ext cx="15121360" cy="255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3138804" y="9426139"/>
            <a:ext cx="12925425" cy="5052281"/>
          </a:xfrm>
          <a:prstGeom prst="rect">
            <a:avLst/>
          </a:prstGeom>
          <a:noFill/>
        </p:spPr>
        <p:txBody>
          <a:bodyPr wrap="square" rtlCol="0">
            <a:spAutoFit/>
          </a:bodyPr>
          <a:lstStyle/>
          <a:p>
            <a:pPr>
              <a:lnSpc>
                <a:spcPct val="107000"/>
              </a:lnSpc>
              <a:spcAft>
                <a:spcPts val="800"/>
              </a:spcAft>
            </a:pPr>
            <a:r>
              <a:rPr lang="en-US" sz="3800" b="1" dirty="0">
                <a:effectLst/>
                <a:latin typeface="Arial" panose="020B0604020202020204" pitchFamily="34" charset="0"/>
                <a:ea typeface="Calibri" panose="020F0502020204030204" pitchFamily="34" charset="0"/>
                <a:cs typeface="Times New Roman" panose="02020603050405020304" pitchFamily="18" charset="0"/>
              </a:rPr>
              <a:t>Interprofessional education (IPE)</a:t>
            </a:r>
            <a:r>
              <a:rPr lang="en-US" sz="3800" dirty="0">
                <a:effectLst/>
                <a:latin typeface="Arial" panose="020B0604020202020204" pitchFamily="34" charset="0"/>
                <a:ea typeface="Calibri" panose="020F0502020204030204" pitchFamily="34" charset="0"/>
                <a:cs typeface="Times New Roman" panose="02020603050405020304" pitchFamily="18" charset="0"/>
              </a:rPr>
              <a:t> is an accreditation standard for medical and pharmacy schools to ensure students are prepared for effective collaboration in health care settings. An IPE curricular scaffolding Pyramid was designed (Fig.1) and applied to create a </a:t>
            </a:r>
            <a:r>
              <a:rPr lang="en-US" sz="3800" dirty="0">
                <a:latin typeface="Arial" panose="020B0604020202020204" pitchFamily="34" charset="0"/>
                <a:ea typeface="Calibri" panose="020F0502020204030204" pitchFamily="34" charset="0"/>
                <a:cs typeface="Times New Roman" panose="02020603050405020304" pitchFamily="18" charset="0"/>
              </a:rPr>
              <a:t>clinical </a:t>
            </a:r>
            <a:r>
              <a:rPr lang="en-US" sz="3800" b="1" dirty="0">
                <a:latin typeface="Arial" panose="020B0604020202020204" pitchFamily="34" charset="0"/>
                <a:ea typeface="Calibri" panose="020F0502020204030204" pitchFamily="34" charset="0"/>
                <a:cs typeface="Times New Roman" panose="02020603050405020304" pitchFamily="18" charset="0"/>
              </a:rPr>
              <a:t>Pharmacy Inter-Professional Exercise (PIPE) </a:t>
            </a:r>
            <a:r>
              <a:rPr lang="en-US" sz="3800" dirty="0">
                <a:latin typeface="Arial" panose="020B0604020202020204" pitchFamily="34" charset="0"/>
                <a:ea typeface="Calibri" panose="020F0502020204030204" pitchFamily="34" charset="0"/>
                <a:cs typeface="Times New Roman" panose="02020603050405020304" pitchFamily="18" charset="0"/>
              </a:rPr>
              <a:t>for</a:t>
            </a:r>
            <a:r>
              <a:rPr lang="en-US" sz="3800" b="1" dirty="0">
                <a:latin typeface="Arial" panose="020B0604020202020204" pitchFamily="34" charset="0"/>
                <a:ea typeface="Calibri" panose="020F0502020204030204" pitchFamily="34" charset="0"/>
                <a:cs typeface="Times New Roman" panose="02020603050405020304" pitchFamily="18" charset="0"/>
              </a:rPr>
              <a:t> </a:t>
            </a:r>
            <a:r>
              <a:rPr lang="en-US" sz="3800" dirty="0">
                <a:effectLst/>
                <a:latin typeface="Arial" panose="020B0604020202020204" pitchFamily="34" charset="0"/>
                <a:ea typeface="Calibri" panose="020F0502020204030204" pitchFamily="34" charset="0"/>
                <a:cs typeface="Times New Roman" panose="02020603050405020304" pitchFamily="18" charset="0"/>
              </a:rPr>
              <a:t>3</a:t>
            </a:r>
            <a:r>
              <a:rPr lang="en-US" sz="3800" baseline="30000" dirty="0">
                <a:effectLst/>
                <a:latin typeface="Arial" panose="020B0604020202020204" pitchFamily="34" charset="0"/>
                <a:ea typeface="Calibri" panose="020F0502020204030204" pitchFamily="34" charset="0"/>
                <a:cs typeface="Times New Roman" panose="02020603050405020304" pitchFamily="18" charset="0"/>
              </a:rPr>
              <a:t>rd</a:t>
            </a:r>
            <a:r>
              <a:rPr lang="en-US" sz="3800" dirty="0">
                <a:effectLst/>
                <a:latin typeface="Arial" panose="020B0604020202020204" pitchFamily="34" charset="0"/>
                <a:ea typeface="Calibri" panose="020F0502020204030204" pitchFamily="34" charset="0"/>
                <a:cs typeface="Times New Roman" panose="02020603050405020304" pitchFamily="18" charset="0"/>
              </a:rPr>
              <a:t>-year internal medicine clerkship students (MS) and 4</a:t>
            </a:r>
            <a:r>
              <a:rPr lang="en-US" sz="3800" baseline="30000" dirty="0">
                <a:effectLst/>
                <a:latin typeface="Arial" panose="020B0604020202020204" pitchFamily="34" charset="0"/>
                <a:ea typeface="Calibri" panose="020F0502020204030204" pitchFamily="34" charset="0"/>
                <a:cs typeface="Times New Roman" panose="02020603050405020304" pitchFamily="18" charset="0"/>
              </a:rPr>
              <a:t>th</a:t>
            </a:r>
            <a:r>
              <a:rPr lang="en-US" sz="3800" dirty="0">
                <a:effectLst/>
                <a:latin typeface="Arial" panose="020B0604020202020204" pitchFamily="34" charset="0"/>
                <a:ea typeface="Calibri" panose="020F0502020204030204" pitchFamily="34" charset="0"/>
                <a:cs typeface="Times New Roman" panose="02020603050405020304" pitchFamily="18" charset="0"/>
              </a:rPr>
              <a:t>-year pharmacy students (PS).</a:t>
            </a:r>
          </a:p>
        </p:txBody>
      </p:sp>
      <p:sp>
        <p:nvSpPr>
          <p:cNvPr id="18" name="TextBox 17"/>
          <p:cNvSpPr txBox="1"/>
          <p:nvPr/>
        </p:nvSpPr>
        <p:spPr>
          <a:xfrm>
            <a:off x="3064360" y="21446067"/>
            <a:ext cx="12360951" cy="10710624"/>
          </a:xfrm>
          <a:prstGeom prst="rect">
            <a:avLst/>
          </a:prstGeom>
          <a:noFill/>
        </p:spPr>
        <p:txBody>
          <a:bodyPr wrap="square" rtlCol="0">
            <a:spAutoFit/>
          </a:bodyPr>
          <a:lstStyle/>
          <a:p>
            <a:r>
              <a:rPr lang="en-US" sz="3800" dirty="0">
                <a:effectLst/>
                <a:latin typeface="Arial" panose="020B0604020202020204" pitchFamily="34" charset="0"/>
                <a:ea typeface="Calibri" panose="020F0502020204030204" pitchFamily="34" charset="0"/>
                <a:cs typeface="Times New Roman" panose="02020603050405020304" pitchFamily="18" charset="0"/>
              </a:rPr>
              <a:t>We designed an indirect patient care </a:t>
            </a:r>
            <a:r>
              <a:rPr lang="en-US" sz="3800" dirty="0">
                <a:latin typeface="Arial" panose="020B0604020202020204" pitchFamily="34" charset="0"/>
                <a:ea typeface="Calibri" panose="020F0502020204030204" pitchFamily="34" charset="0"/>
                <a:cs typeface="Times New Roman" panose="02020603050405020304" pitchFamily="18" charset="0"/>
              </a:rPr>
              <a:t>experience with MS and PS on their clinical rotations. Interprofessional small groups (3-5 MS with 1-2 PS) with faculty facilitators met weekly for a structured one-hour session (Fig.2) to discuss a topic applied to a patient from the hospitalist service. Topics were predetermined:</a:t>
            </a:r>
          </a:p>
          <a:p>
            <a:pPr marL="2740000" lvl="1" indent="-742950">
              <a:buFont typeface="+mj-lt"/>
              <a:buAutoNum type="arabicPeriod"/>
            </a:pPr>
            <a:r>
              <a:rPr lang="en-US" sz="3800" dirty="0">
                <a:latin typeface="Arial" panose="020B0604020202020204" pitchFamily="34" charset="0"/>
                <a:ea typeface="Calibri" panose="020F0502020204030204" pitchFamily="34" charset="0"/>
                <a:cs typeface="Times New Roman" panose="02020603050405020304" pitchFamily="18" charset="0"/>
              </a:rPr>
              <a:t>Medication reconciliation</a:t>
            </a:r>
          </a:p>
          <a:p>
            <a:pPr marL="2740000" lvl="1" indent="-742950">
              <a:buFont typeface="+mj-lt"/>
              <a:buAutoNum type="arabicPeriod"/>
            </a:pPr>
            <a:r>
              <a:rPr lang="en-US" sz="3800" dirty="0">
                <a:latin typeface="Arial" panose="020B0604020202020204" pitchFamily="34" charset="0"/>
                <a:ea typeface="Calibri" panose="020F0502020204030204" pitchFamily="34" charset="0"/>
                <a:cs typeface="Times New Roman" panose="02020603050405020304" pitchFamily="18" charset="0"/>
              </a:rPr>
              <a:t>Antibiotic stewardship</a:t>
            </a:r>
          </a:p>
          <a:p>
            <a:pPr marL="2740000" lvl="1" indent="-742950">
              <a:buFont typeface="+mj-lt"/>
              <a:buAutoNum type="arabicPeriod"/>
            </a:pPr>
            <a:r>
              <a:rPr lang="en-US" sz="3800" dirty="0">
                <a:latin typeface="Arial" panose="020B0604020202020204" pitchFamily="34" charset="0"/>
                <a:ea typeface="Calibri" panose="020F0502020204030204" pitchFamily="34" charset="0"/>
                <a:cs typeface="Times New Roman" panose="02020603050405020304" pitchFamily="18" charset="0"/>
              </a:rPr>
              <a:t>Anticoagulation</a:t>
            </a:r>
          </a:p>
          <a:p>
            <a:pPr marL="2740000" lvl="1" indent="-742950">
              <a:buFont typeface="+mj-lt"/>
              <a:buAutoNum type="arabicPeriod"/>
            </a:pPr>
            <a:r>
              <a:rPr lang="en-US" sz="3800" dirty="0">
                <a:latin typeface="Arial" panose="020B0604020202020204" pitchFamily="34" charset="0"/>
                <a:ea typeface="Calibri" panose="020F0502020204030204" pitchFamily="34" charset="0"/>
                <a:cs typeface="Times New Roman" panose="02020603050405020304" pitchFamily="18" charset="0"/>
              </a:rPr>
              <a:t>Opioid use</a:t>
            </a:r>
            <a:endParaRPr lang="en-US" sz="3800" dirty="0">
              <a:latin typeface="Arial" panose="020B0604020202020204" pitchFamily="34" charset="0"/>
              <a:cs typeface="Arial" panose="020B0604020202020204" pitchFamily="34" charset="0"/>
            </a:endParaRPr>
          </a:p>
          <a:p>
            <a:r>
              <a:rPr lang="en-US" sz="3800" dirty="0">
                <a:latin typeface="Arial" panose="020B0604020202020204" pitchFamily="34" charset="0"/>
                <a:cs typeface="Arial" panose="020B0604020202020204" pitchFamily="34" charset="0"/>
              </a:rPr>
              <a:t>PIPE sessions were assessed using three self-reflection questions on improved skills in: </a:t>
            </a:r>
          </a:p>
          <a:p>
            <a:pPr lvl="1"/>
            <a:r>
              <a:rPr lang="en-US" sz="3800" dirty="0">
                <a:latin typeface="Arial" panose="020B0604020202020204" pitchFamily="34" charset="0"/>
                <a:cs typeface="Arial" panose="020B0604020202020204" pitchFamily="34" charset="0"/>
              </a:rPr>
              <a:t>1) Interprofessional communication, teamwork</a:t>
            </a:r>
          </a:p>
          <a:p>
            <a:pPr lvl="1"/>
            <a:r>
              <a:rPr lang="en-US" sz="3800" dirty="0">
                <a:latin typeface="Arial" panose="020B0604020202020204" pitchFamily="34" charset="0"/>
                <a:cs typeface="Arial" panose="020B0604020202020204" pitchFamily="34" charset="0"/>
              </a:rPr>
              <a:t>2) Understanding of roles/responsibilities</a:t>
            </a:r>
          </a:p>
          <a:p>
            <a:pPr lvl="1"/>
            <a:r>
              <a:rPr lang="en-US" sz="3800" dirty="0">
                <a:latin typeface="Arial" panose="020B0604020202020204" pitchFamily="34" charset="0"/>
                <a:cs typeface="Arial" panose="020B0604020202020204" pitchFamily="34" charset="0"/>
              </a:rPr>
              <a:t>3) Medication management.</a:t>
            </a:r>
            <a:endParaRPr lang="en-US" sz="3800" b="1" dirty="0">
              <a:latin typeface="Arial" panose="020B0604020202020204" pitchFamily="34" charset="0"/>
              <a:cs typeface="Arial" panose="020B0604020202020204" pitchFamily="34" charset="0"/>
            </a:endParaRPr>
          </a:p>
          <a:p>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1" name="TextBox 20"/>
          <p:cNvSpPr txBox="1"/>
          <p:nvPr/>
        </p:nvSpPr>
        <p:spPr>
          <a:xfrm>
            <a:off x="33851851" y="24501602"/>
            <a:ext cx="13642050" cy="2431435"/>
          </a:xfrm>
          <a:prstGeom prst="rect">
            <a:avLst/>
          </a:prstGeom>
          <a:noFill/>
        </p:spPr>
        <p:txBody>
          <a:bodyPr wrap="square" rtlCol="0">
            <a:spAutoFit/>
          </a:bodyPr>
          <a:lstStyle/>
          <a:p>
            <a:r>
              <a:rPr lang="en-US" sz="3800" dirty="0">
                <a:latin typeface="Arial" panose="020B0604020202020204" pitchFamily="34" charset="0"/>
                <a:ea typeface="Calibri" panose="020F0502020204030204" pitchFamily="34" charset="0"/>
                <a:cs typeface="Times New Roman" panose="02020603050405020304" pitchFamily="18" charset="0"/>
              </a:rPr>
              <a:t>A</a:t>
            </a:r>
            <a:r>
              <a:rPr lang="en-US" sz="3800" dirty="0">
                <a:effectLst/>
                <a:latin typeface="Arial" panose="020B0604020202020204" pitchFamily="34" charset="0"/>
                <a:ea typeface="Calibri" panose="020F0502020204030204" pitchFamily="34" charset="0"/>
                <a:cs typeface="Times New Roman" panose="02020603050405020304" pitchFamily="18" charset="0"/>
              </a:rPr>
              <a:t> structured, Tier 3 (Fig. 1) interprofessional exercise with medical and pharmacy students is feasible and can result in interprofessional learning</a:t>
            </a:r>
            <a:r>
              <a:rPr lang="en-US" sz="3800" dirty="0">
                <a:latin typeface="Arial" panose="020B0604020202020204" pitchFamily="34" charset="0"/>
                <a:ea typeface="Calibri" panose="020F0502020204030204" pitchFamily="34" charset="0"/>
                <a:cs typeface="Times New Roman" panose="02020603050405020304" pitchFamily="18" charset="0"/>
              </a:rPr>
              <a:t> as well as </a:t>
            </a:r>
            <a:r>
              <a:rPr lang="en-US" sz="3800" dirty="0">
                <a:effectLst/>
                <a:latin typeface="Arial" panose="020B0604020202020204" pitchFamily="34" charset="0"/>
                <a:ea typeface="Calibri" panose="020F0502020204030204" pitchFamily="34" charset="0"/>
                <a:cs typeface="Times New Roman" panose="02020603050405020304" pitchFamily="18" charset="0"/>
              </a:rPr>
              <a:t>clinical collaboration, that may result in im</a:t>
            </a:r>
            <a:r>
              <a:rPr lang="en-US" sz="3800" dirty="0">
                <a:latin typeface="Arial" panose="020B0604020202020204" pitchFamily="34" charset="0"/>
                <a:ea typeface="Calibri" panose="020F0502020204030204" pitchFamily="34" charset="0"/>
                <a:cs typeface="Times New Roman" panose="02020603050405020304" pitchFamily="18" charset="0"/>
              </a:rPr>
              <a:t>proved </a:t>
            </a:r>
            <a:r>
              <a:rPr lang="en-US" sz="3800" dirty="0">
                <a:effectLst/>
                <a:latin typeface="Arial" panose="020B0604020202020204" pitchFamily="34" charset="0"/>
                <a:ea typeface="Calibri" panose="020F0502020204030204" pitchFamily="34" charset="0"/>
                <a:cs typeface="Times New Roman" panose="02020603050405020304" pitchFamily="18" charset="0"/>
              </a:rPr>
              <a:t>patient care.</a:t>
            </a:r>
            <a:endParaRPr lang="en-US" sz="3800" dirty="0"/>
          </a:p>
        </p:txBody>
      </p:sp>
      <p:grpSp>
        <p:nvGrpSpPr>
          <p:cNvPr id="1028" name="Group 4"/>
          <p:cNvGrpSpPr>
            <a:grpSpLocks noChangeAspect="1"/>
          </p:cNvGrpSpPr>
          <p:nvPr/>
        </p:nvGrpSpPr>
        <p:grpSpPr bwMode="auto">
          <a:xfrm>
            <a:off x="33161951" y="8356066"/>
            <a:ext cx="14382750" cy="968375"/>
            <a:chOff x="21237" y="6285"/>
            <a:chExt cx="9060" cy="610"/>
          </a:xfrm>
        </p:grpSpPr>
        <p:sp>
          <p:nvSpPr>
            <p:cNvPr id="1027" name="AutoShape 3"/>
            <p:cNvSpPr>
              <a:spLocks noChangeAspect="1" noChangeArrowheads="1" noTextEdit="1"/>
            </p:cNvSpPr>
            <p:nvPr/>
          </p:nvSpPr>
          <p:spPr bwMode="auto">
            <a:xfrm>
              <a:off x="21237" y="6285"/>
              <a:ext cx="9060" cy="6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9" name="Freeform 5"/>
            <p:cNvSpPr>
              <a:spLocks/>
            </p:cNvSpPr>
            <p:nvPr/>
          </p:nvSpPr>
          <p:spPr bwMode="auto">
            <a:xfrm>
              <a:off x="30265" y="6817"/>
              <a:ext cx="71" cy="79"/>
            </a:xfrm>
            <a:custGeom>
              <a:avLst/>
              <a:gdLst/>
              <a:ahLst/>
              <a:cxnLst>
                <a:cxn ang="0">
                  <a:pos x="10" y="21"/>
                </a:cxn>
                <a:cxn ang="0">
                  <a:pos x="10" y="21"/>
                </a:cxn>
                <a:cxn ang="0">
                  <a:pos x="20" y="10"/>
                </a:cxn>
                <a:cxn ang="0">
                  <a:pos x="10" y="0"/>
                </a:cxn>
                <a:cxn ang="0">
                  <a:pos x="0" y="10"/>
                </a:cxn>
                <a:cxn ang="0">
                  <a:pos x="10" y="21"/>
                </a:cxn>
              </a:cxnLst>
              <a:rect l="0" t="0" r="r" b="b"/>
              <a:pathLst>
                <a:path w="20" h="21">
                  <a:moveTo>
                    <a:pt x="10" y="21"/>
                  </a:moveTo>
                  <a:lnTo>
                    <a:pt x="10" y="21"/>
                  </a:lnTo>
                  <a:cubicBezTo>
                    <a:pt x="15" y="21"/>
                    <a:pt x="20" y="16"/>
                    <a:pt x="20" y="10"/>
                  </a:cubicBezTo>
                  <a:cubicBezTo>
                    <a:pt x="20" y="5"/>
                    <a:pt x="15" y="0"/>
                    <a:pt x="10" y="0"/>
                  </a:cubicBezTo>
                  <a:cubicBezTo>
                    <a:pt x="4" y="0"/>
                    <a:pt x="0" y="5"/>
                    <a:pt x="0" y="10"/>
                  </a:cubicBezTo>
                  <a:cubicBezTo>
                    <a:pt x="0" y="16"/>
                    <a:pt x="4" y="21"/>
                    <a:pt x="10" y="21"/>
                  </a:cubicBezTo>
                  <a:close/>
                </a:path>
              </a:pathLst>
            </a:custGeom>
            <a:solidFill>
              <a:srgbClr val="881C3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0" name="Freeform 6"/>
            <p:cNvSpPr>
              <a:spLocks/>
            </p:cNvSpPr>
            <p:nvPr/>
          </p:nvSpPr>
          <p:spPr bwMode="auto">
            <a:xfrm>
              <a:off x="21237" y="6259"/>
              <a:ext cx="9063" cy="596"/>
            </a:xfrm>
            <a:custGeom>
              <a:avLst/>
              <a:gdLst/>
              <a:ahLst/>
              <a:cxnLst>
                <a:cxn ang="0">
                  <a:pos x="2563" y="159"/>
                </a:cxn>
                <a:cxn ang="0">
                  <a:pos x="2563" y="159"/>
                </a:cxn>
                <a:cxn ang="0">
                  <a:pos x="2407" y="0"/>
                </a:cxn>
                <a:cxn ang="0">
                  <a:pos x="0" y="0"/>
                </a:cxn>
              </a:cxnLst>
              <a:rect l="0" t="0" r="r" b="b"/>
              <a:pathLst>
                <a:path w="2563" h="159">
                  <a:moveTo>
                    <a:pt x="2563" y="159"/>
                  </a:moveTo>
                  <a:lnTo>
                    <a:pt x="2563" y="159"/>
                  </a:lnTo>
                  <a:lnTo>
                    <a:pt x="2407" y="0"/>
                  </a:lnTo>
                  <a:lnTo>
                    <a:pt x="0" y="0"/>
                  </a:lnTo>
                </a:path>
              </a:pathLst>
            </a:custGeom>
            <a:noFill/>
            <a:ln w="17463" cap="flat">
              <a:solidFill>
                <a:srgbClr val="881C3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33" name="Group 9"/>
          <p:cNvGrpSpPr>
            <a:grpSpLocks noChangeAspect="1"/>
          </p:cNvGrpSpPr>
          <p:nvPr/>
        </p:nvGrpSpPr>
        <p:grpSpPr bwMode="auto">
          <a:xfrm>
            <a:off x="17765907" y="8889707"/>
            <a:ext cx="14384337" cy="968375"/>
            <a:chOff x="11151" y="6285"/>
            <a:chExt cx="9061" cy="610"/>
          </a:xfrm>
        </p:grpSpPr>
        <p:sp>
          <p:nvSpPr>
            <p:cNvPr id="1032" name="AutoShape 8"/>
            <p:cNvSpPr>
              <a:spLocks noChangeAspect="1" noChangeArrowheads="1" noTextEdit="1"/>
            </p:cNvSpPr>
            <p:nvPr/>
          </p:nvSpPr>
          <p:spPr bwMode="auto">
            <a:xfrm>
              <a:off x="11151" y="6285"/>
              <a:ext cx="9061" cy="6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4" name="Freeform 10"/>
            <p:cNvSpPr>
              <a:spLocks/>
            </p:cNvSpPr>
            <p:nvPr/>
          </p:nvSpPr>
          <p:spPr bwMode="auto">
            <a:xfrm>
              <a:off x="20180" y="6817"/>
              <a:ext cx="71" cy="79"/>
            </a:xfrm>
            <a:custGeom>
              <a:avLst/>
              <a:gdLst/>
              <a:ahLst/>
              <a:cxnLst>
                <a:cxn ang="0">
                  <a:pos x="10" y="21"/>
                </a:cxn>
                <a:cxn ang="0">
                  <a:pos x="10" y="21"/>
                </a:cxn>
                <a:cxn ang="0">
                  <a:pos x="20" y="10"/>
                </a:cxn>
                <a:cxn ang="0">
                  <a:pos x="10" y="0"/>
                </a:cxn>
                <a:cxn ang="0">
                  <a:pos x="0" y="10"/>
                </a:cxn>
                <a:cxn ang="0">
                  <a:pos x="10" y="21"/>
                </a:cxn>
              </a:cxnLst>
              <a:rect l="0" t="0" r="r" b="b"/>
              <a:pathLst>
                <a:path w="20" h="21">
                  <a:moveTo>
                    <a:pt x="10" y="21"/>
                  </a:moveTo>
                  <a:lnTo>
                    <a:pt x="10" y="21"/>
                  </a:lnTo>
                  <a:cubicBezTo>
                    <a:pt x="15" y="21"/>
                    <a:pt x="20" y="16"/>
                    <a:pt x="20" y="10"/>
                  </a:cubicBezTo>
                  <a:cubicBezTo>
                    <a:pt x="20" y="5"/>
                    <a:pt x="15" y="0"/>
                    <a:pt x="10" y="0"/>
                  </a:cubicBezTo>
                  <a:cubicBezTo>
                    <a:pt x="4" y="0"/>
                    <a:pt x="0" y="5"/>
                    <a:pt x="0" y="10"/>
                  </a:cubicBezTo>
                  <a:cubicBezTo>
                    <a:pt x="0" y="16"/>
                    <a:pt x="4" y="21"/>
                    <a:pt x="10" y="21"/>
                  </a:cubicBezTo>
                  <a:close/>
                </a:path>
              </a:pathLst>
            </a:custGeom>
            <a:solidFill>
              <a:srgbClr val="881C3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11"/>
            <p:cNvSpPr>
              <a:spLocks/>
            </p:cNvSpPr>
            <p:nvPr/>
          </p:nvSpPr>
          <p:spPr bwMode="auto">
            <a:xfrm>
              <a:off x="11151" y="6259"/>
              <a:ext cx="9064" cy="596"/>
            </a:xfrm>
            <a:custGeom>
              <a:avLst/>
              <a:gdLst/>
              <a:ahLst/>
              <a:cxnLst>
                <a:cxn ang="0">
                  <a:pos x="2563" y="159"/>
                </a:cxn>
                <a:cxn ang="0">
                  <a:pos x="2563" y="159"/>
                </a:cxn>
                <a:cxn ang="0">
                  <a:pos x="2407" y="0"/>
                </a:cxn>
                <a:cxn ang="0">
                  <a:pos x="0" y="0"/>
                </a:cxn>
              </a:cxnLst>
              <a:rect l="0" t="0" r="r" b="b"/>
              <a:pathLst>
                <a:path w="2563" h="159">
                  <a:moveTo>
                    <a:pt x="2563" y="159"/>
                  </a:moveTo>
                  <a:lnTo>
                    <a:pt x="2563" y="159"/>
                  </a:lnTo>
                  <a:lnTo>
                    <a:pt x="2407" y="0"/>
                  </a:lnTo>
                  <a:lnTo>
                    <a:pt x="0" y="0"/>
                  </a:lnTo>
                </a:path>
              </a:pathLst>
            </a:custGeom>
            <a:noFill/>
            <a:ln w="17463" cap="flat">
              <a:solidFill>
                <a:srgbClr val="881C3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38" name="Group 14"/>
          <p:cNvGrpSpPr>
            <a:grpSpLocks noChangeAspect="1"/>
          </p:cNvGrpSpPr>
          <p:nvPr/>
        </p:nvGrpSpPr>
        <p:grpSpPr bwMode="auto">
          <a:xfrm>
            <a:off x="3184525" y="8398928"/>
            <a:ext cx="12925425" cy="965200"/>
            <a:chOff x="2006" y="6260"/>
            <a:chExt cx="8142" cy="608"/>
          </a:xfrm>
        </p:grpSpPr>
        <p:sp>
          <p:nvSpPr>
            <p:cNvPr id="1037" name="AutoShape 13"/>
            <p:cNvSpPr>
              <a:spLocks noChangeAspect="1" noChangeArrowheads="1" noTextEdit="1"/>
            </p:cNvSpPr>
            <p:nvPr/>
          </p:nvSpPr>
          <p:spPr bwMode="auto">
            <a:xfrm>
              <a:off x="2006" y="6260"/>
              <a:ext cx="8142" cy="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5"/>
            <p:cNvSpPr>
              <a:spLocks/>
            </p:cNvSpPr>
            <p:nvPr/>
          </p:nvSpPr>
          <p:spPr bwMode="auto">
            <a:xfrm>
              <a:off x="10129" y="6791"/>
              <a:ext cx="71" cy="78"/>
            </a:xfrm>
            <a:custGeom>
              <a:avLst/>
              <a:gdLst/>
              <a:ahLst/>
              <a:cxnLst>
                <a:cxn ang="0">
                  <a:pos x="10" y="21"/>
                </a:cxn>
                <a:cxn ang="0">
                  <a:pos x="10" y="21"/>
                </a:cxn>
                <a:cxn ang="0">
                  <a:pos x="20" y="10"/>
                </a:cxn>
                <a:cxn ang="0">
                  <a:pos x="10" y="0"/>
                </a:cxn>
                <a:cxn ang="0">
                  <a:pos x="0" y="10"/>
                </a:cxn>
                <a:cxn ang="0">
                  <a:pos x="10" y="21"/>
                </a:cxn>
              </a:cxnLst>
              <a:rect l="0" t="0" r="r" b="b"/>
              <a:pathLst>
                <a:path w="20" h="21">
                  <a:moveTo>
                    <a:pt x="10" y="21"/>
                  </a:moveTo>
                  <a:lnTo>
                    <a:pt x="10" y="21"/>
                  </a:lnTo>
                  <a:cubicBezTo>
                    <a:pt x="16" y="21"/>
                    <a:pt x="20" y="16"/>
                    <a:pt x="20" y="10"/>
                  </a:cubicBezTo>
                  <a:cubicBezTo>
                    <a:pt x="20" y="5"/>
                    <a:pt x="16" y="0"/>
                    <a:pt x="10" y="0"/>
                  </a:cubicBezTo>
                  <a:cubicBezTo>
                    <a:pt x="5" y="0"/>
                    <a:pt x="0" y="5"/>
                    <a:pt x="0" y="10"/>
                  </a:cubicBezTo>
                  <a:cubicBezTo>
                    <a:pt x="0" y="16"/>
                    <a:pt x="5" y="21"/>
                    <a:pt x="10" y="21"/>
                  </a:cubicBezTo>
                  <a:close/>
                </a:path>
              </a:pathLst>
            </a:custGeom>
            <a:solidFill>
              <a:srgbClr val="881C3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6"/>
            <p:cNvSpPr>
              <a:spLocks/>
            </p:cNvSpPr>
            <p:nvPr/>
          </p:nvSpPr>
          <p:spPr bwMode="auto">
            <a:xfrm>
              <a:off x="2006" y="6234"/>
              <a:ext cx="8159" cy="594"/>
            </a:xfrm>
            <a:custGeom>
              <a:avLst/>
              <a:gdLst/>
              <a:ahLst/>
              <a:cxnLst>
                <a:cxn ang="0">
                  <a:pos x="2308" y="159"/>
                </a:cxn>
                <a:cxn ang="0">
                  <a:pos x="2308" y="159"/>
                </a:cxn>
                <a:cxn ang="0">
                  <a:pos x="2152" y="0"/>
                </a:cxn>
                <a:cxn ang="0">
                  <a:pos x="0" y="0"/>
                </a:cxn>
              </a:cxnLst>
              <a:rect l="0" t="0" r="r" b="b"/>
              <a:pathLst>
                <a:path w="2308" h="159">
                  <a:moveTo>
                    <a:pt x="2308" y="159"/>
                  </a:moveTo>
                  <a:lnTo>
                    <a:pt x="2308" y="159"/>
                  </a:lnTo>
                  <a:lnTo>
                    <a:pt x="2152" y="0"/>
                  </a:lnTo>
                  <a:lnTo>
                    <a:pt x="0" y="0"/>
                  </a:lnTo>
                </a:path>
              </a:pathLst>
            </a:custGeom>
            <a:noFill/>
            <a:ln w="17463" cap="flat">
              <a:solidFill>
                <a:srgbClr val="881C3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43" name="Group 19"/>
          <p:cNvGrpSpPr>
            <a:grpSpLocks noChangeAspect="1"/>
          </p:cNvGrpSpPr>
          <p:nvPr/>
        </p:nvGrpSpPr>
        <p:grpSpPr bwMode="auto">
          <a:xfrm>
            <a:off x="3184524" y="14994939"/>
            <a:ext cx="12925425" cy="965200"/>
            <a:chOff x="2006" y="11832"/>
            <a:chExt cx="8142" cy="608"/>
          </a:xfrm>
        </p:grpSpPr>
        <p:sp>
          <p:nvSpPr>
            <p:cNvPr id="1042" name="AutoShape 18"/>
            <p:cNvSpPr>
              <a:spLocks noChangeAspect="1" noChangeArrowheads="1" noTextEdit="1"/>
            </p:cNvSpPr>
            <p:nvPr/>
          </p:nvSpPr>
          <p:spPr bwMode="auto">
            <a:xfrm>
              <a:off x="2006" y="11832"/>
              <a:ext cx="8142" cy="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p:cNvSpPr>
            <p:nvPr/>
          </p:nvSpPr>
          <p:spPr bwMode="auto">
            <a:xfrm>
              <a:off x="10129" y="12363"/>
              <a:ext cx="71" cy="78"/>
            </a:xfrm>
            <a:custGeom>
              <a:avLst/>
              <a:gdLst/>
              <a:ahLst/>
              <a:cxnLst>
                <a:cxn ang="0">
                  <a:pos x="10" y="21"/>
                </a:cxn>
                <a:cxn ang="0">
                  <a:pos x="10" y="21"/>
                </a:cxn>
                <a:cxn ang="0">
                  <a:pos x="20" y="10"/>
                </a:cxn>
                <a:cxn ang="0">
                  <a:pos x="10" y="0"/>
                </a:cxn>
                <a:cxn ang="0">
                  <a:pos x="0" y="10"/>
                </a:cxn>
                <a:cxn ang="0">
                  <a:pos x="10" y="21"/>
                </a:cxn>
              </a:cxnLst>
              <a:rect l="0" t="0" r="r" b="b"/>
              <a:pathLst>
                <a:path w="20" h="21">
                  <a:moveTo>
                    <a:pt x="10" y="21"/>
                  </a:moveTo>
                  <a:lnTo>
                    <a:pt x="10" y="21"/>
                  </a:lnTo>
                  <a:cubicBezTo>
                    <a:pt x="16" y="21"/>
                    <a:pt x="20" y="16"/>
                    <a:pt x="20" y="10"/>
                  </a:cubicBezTo>
                  <a:cubicBezTo>
                    <a:pt x="20" y="5"/>
                    <a:pt x="16" y="0"/>
                    <a:pt x="10" y="0"/>
                  </a:cubicBezTo>
                  <a:cubicBezTo>
                    <a:pt x="5" y="0"/>
                    <a:pt x="0" y="5"/>
                    <a:pt x="0" y="10"/>
                  </a:cubicBezTo>
                  <a:cubicBezTo>
                    <a:pt x="0" y="16"/>
                    <a:pt x="5" y="21"/>
                    <a:pt x="10" y="21"/>
                  </a:cubicBezTo>
                  <a:close/>
                </a:path>
              </a:pathLst>
            </a:custGeom>
            <a:solidFill>
              <a:srgbClr val="881C3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p:cNvSpPr>
            <p:nvPr/>
          </p:nvSpPr>
          <p:spPr bwMode="auto">
            <a:xfrm>
              <a:off x="2006" y="11806"/>
              <a:ext cx="8159" cy="594"/>
            </a:xfrm>
            <a:custGeom>
              <a:avLst/>
              <a:gdLst/>
              <a:ahLst/>
              <a:cxnLst>
                <a:cxn ang="0">
                  <a:pos x="2308" y="159"/>
                </a:cxn>
                <a:cxn ang="0">
                  <a:pos x="2308" y="159"/>
                </a:cxn>
                <a:cxn ang="0">
                  <a:pos x="2152" y="0"/>
                </a:cxn>
                <a:cxn ang="0">
                  <a:pos x="0" y="0"/>
                </a:cxn>
              </a:cxnLst>
              <a:rect l="0" t="0" r="r" b="b"/>
              <a:pathLst>
                <a:path w="2308" h="159">
                  <a:moveTo>
                    <a:pt x="2308" y="159"/>
                  </a:moveTo>
                  <a:lnTo>
                    <a:pt x="2308" y="159"/>
                  </a:lnTo>
                  <a:lnTo>
                    <a:pt x="2152" y="0"/>
                  </a:lnTo>
                  <a:lnTo>
                    <a:pt x="0" y="0"/>
                  </a:lnTo>
                </a:path>
              </a:pathLst>
            </a:custGeom>
            <a:noFill/>
            <a:ln w="17463" cap="flat">
              <a:solidFill>
                <a:srgbClr val="881C3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48" name="Group 24"/>
          <p:cNvGrpSpPr>
            <a:grpSpLocks noChangeAspect="1"/>
          </p:cNvGrpSpPr>
          <p:nvPr/>
        </p:nvGrpSpPr>
        <p:grpSpPr bwMode="auto">
          <a:xfrm>
            <a:off x="33630937" y="23386607"/>
            <a:ext cx="14382750" cy="969962"/>
            <a:chOff x="21237" y="13399"/>
            <a:chExt cx="9060" cy="611"/>
          </a:xfrm>
        </p:grpSpPr>
        <p:sp>
          <p:nvSpPr>
            <p:cNvPr id="1047" name="AutoShape 23"/>
            <p:cNvSpPr>
              <a:spLocks noChangeAspect="1" noChangeArrowheads="1" noTextEdit="1"/>
            </p:cNvSpPr>
            <p:nvPr/>
          </p:nvSpPr>
          <p:spPr bwMode="auto">
            <a:xfrm>
              <a:off x="21237" y="13399"/>
              <a:ext cx="9060" cy="6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30265" y="13932"/>
              <a:ext cx="71" cy="79"/>
            </a:xfrm>
            <a:custGeom>
              <a:avLst/>
              <a:gdLst/>
              <a:ahLst/>
              <a:cxnLst>
                <a:cxn ang="0">
                  <a:pos x="10" y="21"/>
                </a:cxn>
                <a:cxn ang="0">
                  <a:pos x="10" y="21"/>
                </a:cxn>
                <a:cxn ang="0">
                  <a:pos x="20" y="10"/>
                </a:cxn>
                <a:cxn ang="0">
                  <a:pos x="10" y="0"/>
                </a:cxn>
                <a:cxn ang="0">
                  <a:pos x="0" y="10"/>
                </a:cxn>
                <a:cxn ang="0">
                  <a:pos x="10" y="21"/>
                </a:cxn>
              </a:cxnLst>
              <a:rect l="0" t="0" r="r" b="b"/>
              <a:pathLst>
                <a:path w="20" h="21">
                  <a:moveTo>
                    <a:pt x="10" y="21"/>
                  </a:moveTo>
                  <a:lnTo>
                    <a:pt x="10" y="21"/>
                  </a:lnTo>
                  <a:cubicBezTo>
                    <a:pt x="15" y="21"/>
                    <a:pt x="20" y="16"/>
                    <a:pt x="20" y="10"/>
                  </a:cubicBezTo>
                  <a:cubicBezTo>
                    <a:pt x="20" y="5"/>
                    <a:pt x="15" y="0"/>
                    <a:pt x="10" y="0"/>
                  </a:cubicBezTo>
                  <a:cubicBezTo>
                    <a:pt x="4" y="0"/>
                    <a:pt x="0" y="5"/>
                    <a:pt x="0" y="10"/>
                  </a:cubicBezTo>
                  <a:cubicBezTo>
                    <a:pt x="0" y="16"/>
                    <a:pt x="4" y="21"/>
                    <a:pt x="10" y="21"/>
                  </a:cubicBezTo>
                  <a:close/>
                </a:path>
              </a:pathLst>
            </a:custGeom>
            <a:solidFill>
              <a:srgbClr val="881C3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21237" y="13373"/>
              <a:ext cx="9063" cy="597"/>
            </a:xfrm>
            <a:custGeom>
              <a:avLst/>
              <a:gdLst/>
              <a:ahLst/>
              <a:cxnLst>
                <a:cxn ang="0">
                  <a:pos x="2563" y="159"/>
                </a:cxn>
                <a:cxn ang="0">
                  <a:pos x="2563" y="159"/>
                </a:cxn>
                <a:cxn ang="0">
                  <a:pos x="2407" y="0"/>
                </a:cxn>
                <a:cxn ang="0">
                  <a:pos x="0" y="0"/>
                </a:cxn>
              </a:cxnLst>
              <a:rect l="0" t="0" r="r" b="b"/>
              <a:pathLst>
                <a:path w="2563" h="159">
                  <a:moveTo>
                    <a:pt x="2563" y="159"/>
                  </a:moveTo>
                  <a:lnTo>
                    <a:pt x="2563" y="159"/>
                  </a:lnTo>
                  <a:lnTo>
                    <a:pt x="2407" y="0"/>
                  </a:lnTo>
                  <a:lnTo>
                    <a:pt x="0" y="0"/>
                  </a:lnTo>
                </a:path>
              </a:pathLst>
            </a:custGeom>
            <a:noFill/>
            <a:ln w="17463" cap="flat">
              <a:solidFill>
                <a:srgbClr val="881C3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5" name="Picture 4">
            <a:extLst>
              <a:ext uri="{FF2B5EF4-FFF2-40B4-BE49-F238E27FC236}">
                <a16:creationId xmlns:a16="http://schemas.microsoft.com/office/drawing/2014/main" id="{17F94254-B30E-43DE-858F-52E0885A6287}"/>
              </a:ext>
            </a:extLst>
          </p:cNvPr>
          <p:cNvPicPr>
            <a:picLocks noChangeAspect="1"/>
          </p:cNvPicPr>
          <p:nvPr/>
        </p:nvPicPr>
        <p:blipFill>
          <a:blip r:embed="rId5"/>
          <a:stretch>
            <a:fillRect/>
          </a:stretch>
        </p:blipFill>
        <p:spPr>
          <a:xfrm>
            <a:off x="42978189" y="307036"/>
            <a:ext cx="6825778" cy="3130362"/>
          </a:xfrm>
          <a:prstGeom prst="rect">
            <a:avLst/>
          </a:prstGeom>
        </p:spPr>
      </p:pic>
      <p:sp>
        <p:nvSpPr>
          <p:cNvPr id="38" name="TextBox 37">
            <a:extLst>
              <a:ext uri="{FF2B5EF4-FFF2-40B4-BE49-F238E27FC236}">
                <a16:creationId xmlns:a16="http://schemas.microsoft.com/office/drawing/2014/main" id="{3CD9CFA6-5871-461C-A51A-6BA00648844E}"/>
              </a:ext>
            </a:extLst>
          </p:cNvPr>
          <p:cNvSpPr txBox="1"/>
          <p:nvPr/>
        </p:nvSpPr>
        <p:spPr bwMode="auto">
          <a:xfrm>
            <a:off x="33851851" y="28173090"/>
            <a:ext cx="8753475" cy="631825"/>
          </a:xfrm>
          <a:prstGeom prst="rect">
            <a:avLst/>
          </a:prstGeom>
          <a:noFill/>
        </p:spPr>
        <p:txBody>
          <a:bodyPr>
            <a:spAutoFit/>
          </a:bodyPr>
          <a:lstStyle/>
          <a:p>
            <a:pPr>
              <a:defRPr/>
            </a:pPr>
            <a:r>
              <a:rPr lang="en-US" sz="3500" b="1" spc="600" dirty="0">
                <a:solidFill>
                  <a:srgbClr val="800000"/>
                </a:solidFill>
                <a:latin typeface="Arial"/>
                <a:ea typeface="ＭＳ Ｐゴシック" charset="0"/>
                <a:cs typeface="Arial"/>
              </a:rPr>
              <a:t>REFERENCES</a:t>
            </a:r>
          </a:p>
        </p:txBody>
      </p:sp>
      <p:grpSp>
        <p:nvGrpSpPr>
          <p:cNvPr id="39" name="Group 24">
            <a:extLst>
              <a:ext uri="{FF2B5EF4-FFF2-40B4-BE49-F238E27FC236}">
                <a16:creationId xmlns:a16="http://schemas.microsoft.com/office/drawing/2014/main" id="{0741E111-1EE0-40ED-98A7-8CED9190EF04}"/>
              </a:ext>
            </a:extLst>
          </p:cNvPr>
          <p:cNvGrpSpPr>
            <a:grpSpLocks noChangeAspect="1"/>
          </p:cNvGrpSpPr>
          <p:nvPr/>
        </p:nvGrpSpPr>
        <p:grpSpPr bwMode="auto">
          <a:xfrm>
            <a:off x="33866138" y="27909838"/>
            <a:ext cx="14382750" cy="969962"/>
            <a:chOff x="21237" y="13399"/>
            <a:chExt cx="9060" cy="611"/>
          </a:xfrm>
        </p:grpSpPr>
        <p:sp>
          <p:nvSpPr>
            <p:cNvPr id="40" name="AutoShape 23">
              <a:extLst>
                <a:ext uri="{FF2B5EF4-FFF2-40B4-BE49-F238E27FC236}">
                  <a16:creationId xmlns:a16="http://schemas.microsoft.com/office/drawing/2014/main" id="{31A509D0-0E4A-40B0-981B-31F9D603D4FA}"/>
                </a:ext>
              </a:extLst>
            </p:cNvPr>
            <p:cNvSpPr>
              <a:spLocks noChangeAspect="1" noChangeArrowheads="1" noTextEdit="1"/>
            </p:cNvSpPr>
            <p:nvPr/>
          </p:nvSpPr>
          <p:spPr bwMode="auto">
            <a:xfrm>
              <a:off x="21237" y="13399"/>
              <a:ext cx="9060" cy="6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25">
              <a:extLst>
                <a:ext uri="{FF2B5EF4-FFF2-40B4-BE49-F238E27FC236}">
                  <a16:creationId xmlns:a16="http://schemas.microsoft.com/office/drawing/2014/main" id="{7F3F0F38-66CA-4C9D-AF01-0D9BD9E6F5AE}"/>
                </a:ext>
              </a:extLst>
            </p:cNvPr>
            <p:cNvSpPr>
              <a:spLocks/>
            </p:cNvSpPr>
            <p:nvPr/>
          </p:nvSpPr>
          <p:spPr bwMode="auto">
            <a:xfrm>
              <a:off x="30265" y="13932"/>
              <a:ext cx="71" cy="79"/>
            </a:xfrm>
            <a:custGeom>
              <a:avLst/>
              <a:gdLst/>
              <a:ahLst/>
              <a:cxnLst>
                <a:cxn ang="0">
                  <a:pos x="10" y="21"/>
                </a:cxn>
                <a:cxn ang="0">
                  <a:pos x="10" y="21"/>
                </a:cxn>
                <a:cxn ang="0">
                  <a:pos x="20" y="10"/>
                </a:cxn>
                <a:cxn ang="0">
                  <a:pos x="10" y="0"/>
                </a:cxn>
                <a:cxn ang="0">
                  <a:pos x="0" y="10"/>
                </a:cxn>
                <a:cxn ang="0">
                  <a:pos x="10" y="21"/>
                </a:cxn>
              </a:cxnLst>
              <a:rect l="0" t="0" r="r" b="b"/>
              <a:pathLst>
                <a:path w="20" h="21">
                  <a:moveTo>
                    <a:pt x="10" y="21"/>
                  </a:moveTo>
                  <a:lnTo>
                    <a:pt x="10" y="21"/>
                  </a:lnTo>
                  <a:cubicBezTo>
                    <a:pt x="15" y="21"/>
                    <a:pt x="20" y="16"/>
                    <a:pt x="20" y="10"/>
                  </a:cubicBezTo>
                  <a:cubicBezTo>
                    <a:pt x="20" y="5"/>
                    <a:pt x="15" y="0"/>
                    <a:pt x="10" y="0"/>
                  </a:cubicBezTo>
                  <a:cubicBezTo>
                    <a:pt x="4" y="0"/>
                    <a:pt x="0" y="5"/>
                    <a:pt x="0" y="10"/>
                  </a:cubicBezTo>
                  <a:cubicBezTo>
                    <a:pt x="0" y="16"/>
                    <a:pt x="4" y="21"/>
                    <a:pt x="10" y="21"/>
                  </a:cubicBezTo>
                  <a:close/>
                </a:path>
              </a:pathLst>
            </a:custGeom>
            <a:solidFill>
              <a:srgbClr val="881C3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26">
              <a:extLst>
                <a:ext uri="{FF2B5EF4-FFF2-40B4-BE49-F238E27FC236}">
                  <a16:creationId xmlns:a16="http://schemas.microsoft.com/office/drawing/2014/main" id="{80E25111-F600-4866-BA15-330C0A7F81AC}"/>
                </a:ext>
              </a:extLst>
            </p:cNvPr>
            <p:cNvSpPr>
              <a:spLocks/>
            </p:cNvSpPr>
            <p:nvPr/>
          </p:nvSpPr>
          <p:spPr bwMode="auto">
            <a:xfrm>
              <a:off x="21237" y="13373"/>
              <a:ext cx="9063" cy="597"/>
            </a:xfrm>
            <a:custGeom>
              <a:avLst/>
              <a:gdLst/>
              <a:ahLst/>
              <a:cxnLst>
                <a:cxn ang="0">
                  <a:pos x="2563" y="159"/>
                </a:cxn>
                <a:cxn ang="0">
                  <a:pos x="2563" y="159"/>
                </a:cxn>
                <a:cxn ang="0">
                  <a:pos x="2407" y="0"/>
                </a:cxn>
                <a:cxn ang="0">
                  <a:pos x="0" y="0"/>
                </a:cxn>
              </a:cxnLst>
              <a:rect l="0" t="0" r="r" b="b"/>
              <a:pathLst>
                <a:path w="2563" h="159">
                  <a:moveTo>
                    <a:pt x="2563" y="159"/>
                  </a:moveTo>
                  <a:lnTo>
                    <a:pt x="2563" y="159"/>
                  </a:lnTo>
                  <a:lnTo>
                    <a:pt x="2407" y="0"/>
                  </a:lnTo>
                  <a:lnTo>
                    <a:pt x="0" y="0"/>
                  </a:lnTo>
                </a:path>
              </a:pathLst>
            </a:custGeom>
            <a:noFill/>
            <a:ln w="17463" cap="flat">
              <a:solidFill>
                <a:srgbClr val="881C3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3" name="TextBox 42">
            <a:extLst>
              <a:ext uri="{FF2B5EF4-FFF2-40B4-BE49-F238E27FC236}">
                <a16:creationId xmlns:a16="http://schemas.microsoft.com/office/drawing/2014/main" id="{85F41C7B-80E7-41DE-B8DB-CF9E13D6FB40}"/>
              </a:ext>
            </a:extLst>
          </p:cNvPr>
          <p:cNvSpPr txBox="1"/>
          <p:nvPr/>
        </p:nvSpPr>
        <p:spPr>
          <a:xfrm>
            <a:off x="33866138" y="28844597"/>
            <a:ext cx="15322549" cy="1261884"/>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Miller GE.  The Assessment of Clinical Skills/ Competence/ Performance. Academic Medicine.</a:t>
            </a:r>
            <a:r>
              <a:rPr lang="en-US" sz="3800" b="0" i="0" dirty="0">
                <a:solidFill>
                  <a:srgbClr val="000000"/>
                </a:solidFill>
                <a:effectLst/>
                <a:latin typeface="Arial" panose="020B0604020202020204" pitchFamily="34" charset="0"/>
                <a:cs typeface="Arial" panose="020B0604020202020204" pitchFamily="34" charset="0"/>
              </a:rPr>
              <a:t>  </a:t>
            </a:r>
            <a:r>
              <a:rPr lang="en-US" sz="3800" b="0" i="0" dirty="0" err="1">
                <a:solidFill>
                  <a:srgbClr val="000000"/>
                </a:solidFill>
                <a:effectLst/>
                <a:latin typeface="Arial" panose="020B0604020202020204" pitchFamily="34" charset="0"/>
                <a:cs typeface="Arial" panose="020B0604020202020204" pitchFamily="34" charset="0"/>
              </a:rPr>
              <a:t>Acad</a:t>
            </a:r>
            <a:r>
              <a:rPr lang="en-US" sz="3800" b="0" i="0" dirty="0">
                <a:solidFill>
                  <a:srgbClr val="000000"/>
                </a:solidFill>
                <a:effectLst/>
                <a:latin typeface="Arial" panose="020B0604020202020204" pitchFamily="34" charset="0"/>
                <a:cs typeface="Arial" panose="020B0604020202020204" pitchFamily="34" charset="0"/>
              </a:rPr>
              <a:t> Med. 1990;65(9):(63-67).</a:t>
            </a:r>
            <a:endParaRPr lang="en-US" sz="38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5329097-7B79-4632-B001-789404458081}"/>
              </a:ext>
            </a:extLst>
          </p:cNvPr>
          <p:cNvSpPr txBox="1"/>
          <p:nvPr/>
        </p:nvSpPr>
        <p:spPr>
          <a:xfrm>
            <a:off x="1969477" y="3529293"/>
            <a:ext cx="47869541" cy="3721981"/>
          </a:xfrm>
          <a:prstGeom prst="rect">
            <a:avLst/>
          </a:prstGeom>
          <a:noFill/>
        </p:spPr>
        <p:txBody>
          <a:bodyPr wrap="square" rtlCol="0">
            <a:spAutoFit/>
          </a:bodyPr>
          <a:lstStyle/>
          <a:p>
            <a:pPr algn="ctr"/>
            <a:r>
              <a:rPr lang="en-US" b="1" dirty="0">
                <a:solidFill>
                  <a:schemeClr val="bg1"/>
                </a:solidFill>
              </a:rPr>
              <a:t>CREATING AN INTERPROFESSIONAL EDUCATIONAL EXPERIENCE WITH MEDICAL AND PHARMACY STUDENTS: </a:t>
            </a:r>
          </a:p>
          <a:p>
            <a:pPr algn="ctr"/>
            <a:r>
              <a:rPr lang="en-US" b="1" dirty="0">
                <a:solidFill>
                  <a:schemeClr val="bg1"/>
                </a:solidFill>
              </a:rPr>
              <a:t>IT DOESN’T HAVE TO BE A “PIPE” DREAM! </a:t>
            </a:r>
          </a:p>
          <a:p>
            <a:pPr algn="ctr"/>
            <a:r>
              <a:rPr lang="en-US" b="1" dirty="0">
                <a:solidFill>
                  <a:schemeClr val="bg1"/>
                </a:solidFill>
              </a:rPr>
              <a:t>AMANDA ENGLE, PHARMD</a:t>
            </a:r>
            <a:r>
              <a:rPr lang="en-US" b="1" baseline="30000" dirty="0">
                <a:solidFill>
                  <a:schemeClr val="bg1"/>
                </a:solidFill>
              </a:rPr>
              <a:t>1,2</a:t>
            </a:r>
            <a:r>
              <a:rPr lang="en-US" b="1" dirty="0">
                <a:solidFill>
                  <a:schemeClr val="bg1"/>
                </a:solidFill>
              </a:rPr>
              <a:t>; JACKCY JACOB, MD</a:t>
            </a:r>
            <a:r>
              <a:rPr lang="en-US" b="1" baseline="30000" dirty="0">
                <a:solidFill>
                  <a:schemeClr val="bg1"/>
                </a:solidFill>
              </a:rPr>
              <a:t>2</a:t>
            </a:r>
            <a:r>
              <a:rPr lang="en-US" b="1" dirty="0">
                <a:solidFill>
                  <a:schemeClr val="bg1"/>
                </a:solidFill>
              </a:rPr>
              <a:t>; JOSEPH WAYNE, MD</a:t>
            </a:r>
            <a:r>
              <a:rPr lang="en-US" b="1" baseline="30000" dirty="0">
                <a:solidFill>
                  <a:schemeClr val="bg1"/>
                </a:solidFill>
              </a:rPr>
              <a:t>2</a:t>
            </a:r>
          </a:p>
        </p:txBody>
      </p:sp>
      <p:sp>
        <p:nvSpPr>
          <p:cNvPr id="9" name="TextBox 8">
            <a:extLst>
              <a:ext uri="{FF2B5EF4-FFF2-40B4-BE49-F238E27FC236}">
                <a16:creationId xmlns:a16="http://schemas.microsoft.com/office/drawing/2014/main" id="{AC8F8F54-64E0-48D0-897A-1108E741BD9D}"/>
              </a:ext>
            </a:extLst>
          </p:cNvPr>
          <p:cNvSpPr txBox="1"/>
          <p:nvPr/>
        </p:nvSpPr>
        <p:spPr>
          <a:xfrm>
            <a:off x="3751569" y="6997625"/>
            <a:ext cx="46052398" cy="784830"/>
          </a:xfrm>
          <a:prstGeom prst="rect">
            <a:avLst/>
          </a:prstGeom>
          <a:noFill/>
        </p:spPr>
        <p:txBody>
          <a:bodyPr wrap="square" rtlCol="0">
            <a:spAutoFit/>
          </a:bodyPr>
          <a:lstStyle/>
          <a:p>
            <a:pPr algn="ctr"/>
            <a:r>
              <a:rPr lang="en-US" sz="4500" baseline="30000" dirty="0">
                <a:solidFill>
                  <a:schemeClr val="bg1"/>
                </a:solidFill>
              </a:rPr>
              <a:t>1</a:t>
            </a:r>
            <a:r>
              <a:rPr lang="en-US" sz="4500" dirty="0">
                <a:solidFill>
                  <a:schemeClr val="bg1"/>
                </a:solidFill>
              </a:rPr>
              <a:t> </a:t>
            </a:r>
            <a:r>
              <a:rPr lang="en-US" sz="4500" i="1" dirty="0">
                <a:solidFill>
                  <a:schemeClr val="bg1"/>
                </a:solidFill>
              </a:rPr>
              <a:t>Albany College of Pharmacy &amp; Health Sciences; </a:t>
            </a:r>
            <a:r>
              <a:rPr lang="en-US" sz="4500" i="1" baseline="30000" dirty="0">
                <a:solidFill>
                  <a:schemeClr val="bg1"/>
                </a:solidFill>
              </a:rPr>
              <a:t>2</a:t>
            </a:r>
            <a:r>
              <a:rPr lang="en-US" sz="4500" i="1" dirty="0">
                <a:solidFill>
                  <a:schemeClr val="bg1"/>
                </a:solidFill>
              </a:rPr>
              <a:t> Albany Medical College</a:t>
            </a:r>
          </a:p>
        </p:txBody>
      </p:sp>
      <p:graphicFrame>
        <p:nvGraphicFramePr>
          <p:cNvPr id="46" name="Diagram 45">
            <a:extLst>
              <a:ext uri="{FF2B5EF4-FFF2-40B4-BE49-F238E27FC236}">
                <a16:creationId xmlns:a16="http://schemas.microsoft.com/office/drawing/2014/main" id="{6BBB6217-823D-4D04-A76C-84AC2F333E65}"/>
              </a:ext>
            </a:extLst>
          </p:cNvPr>
          <p:cNvGraphicFramePr/>
          <p:nvPr>
            <p:extLst>
              <p:ext uri="{D42A27DB-BD31-4B8C-83A1-F6EECF244321}">
                <p14:modId xmlns:p14="http://schemas.microsoft.com/office/powerpoint/2010/main" val="1836217000"/>
              </p:ext>
            </p:extLst>
          </p:nvPr>
        </p:nvGraphicFramePr>
        <p:xfrm>
          <a:off x="17870547" y="19221087"/>
          <a:ext cx="14485376" cy="971214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TextBox 10">
            <a:extLst>
              <a:ext uri="{FF2B5EF4-FFF2-40B4-BE49-F238E27FC236}">
                <a16:creationId xmlns:a16="http://schemas.microsoft.com/office/drawing/2014/main" id="{5DFA5EAF-87FC-4643-BB44-71B4669D61F4}"/>
              </a:ext>
            </a:extLst>
          </p:cNvPr>
          <p:cNvSpPr txBox="1"/>
          <p:nvPr/>
        </p:nvSpPr>
        <p:spPr>
          <a:xfrm>
            <a:off x="18499312" y="17840508"/>
            <a:ext cx="7382180" cy="707886"/>
          </a:xfrm>
          <a:prstGeom prst="rect">
            <a:avLst/>
          </a:prstGeom>
          <a:noFill/>
        </p:spPr>
        <p:txBody>
          <a:bodyPr wrap="square" rtlCol="0">
            <a:spAutoFit/>
          </a:bodyPr>
          <a:lstStyle/>
          <a:p>
            <a:r>
              <a:rPr lang="en-US" sz="4000" b="1" dirty="0"/>
              <a:t>Figure 2. PIPE Session Design</a:t>
            </a:r>
          </a:p>
        </p:txBody>
      </p:sp>
      <p:grpSp>
        <p:nvGrpSpPr>
          <p:cNvPr id="48" name="Group 47">
            <a:extLst>
              <a:ext uri="{FF2B5EF4-FFF2-40B4-BE49-F238E27FC236}">
                <a16:creationId xmlns:a16="http://schemas.microsoft.com/office/drawing/2014/main" id="{46996E9F-371E-4C7E-96AE-DB029D209090}"/>
              </a:ext>
            </a:extLst>
          </p:cNvPr>
          <p:cNvGrpSpPr/>
          <p:nvPr/>
        </p:nvGrpSpPr>
        <p:grpSpPr>
          <a:xfrm>
            <a:off x="22190402" y="10881352"/>
            <a:ext cx="9471020" cy="5223849"/>
            <a:chOff x="7834586" y="3333909"/>
            <a:chExt cx="2418180" cy="1714516"/>
          </a:xfrm>
        </p:grpSpPr>
        <p:pic>
          <p:nvPicPr>
            <p:cNvPr id="49" name="Picture 48">
              <a:extLst>
                <a:ext uri="{FF2B5EF4-FFF2-40B4-BE49-F238E27FC236}">
                  <a16:creationId xmlns:a16="http://schemas.microsoft.com/office/drawing/2014/main" id="{14BB9953-5D86-4E50-AD07-9E9EEB6AE5A0}"/>
                </a:ext>
              </a:extLst>
            </p:cNvPr>
            <p:cNvPicPr>
              <a:picLocks noChangeAspect="1"/>
            </p:cNvPicPr>
            <p:nvPr/>
          </p:nvPicPr>
          <p:blipFill>
            <a:blip r:embed="rId11"/>
            <a:stretch>
              <a:fillRect/>
            </a:stretch>
          </p:blipFill>
          <p:spPr>
            <a:xfrm>
              <a:off x="7834586" y="3333909"/>
              <a:ext cx="1775896" cy="1714516"/>
            </a:xfrm>
            <a:prstGeom prst="rect">
              <a:avLst/>
            </a:prstGeom>
          </p:spPr>
        </p:pic>
        <p:sp>
          <p:nvSpPr>
            <p:cNvPr id="50" name="TextBox 49">
              <a:extLst>
                <a:ext uri="{FF2B5EF4-FFF2-40B4-BE49-F238E27FC236}">
                  <a16:creationId xmlns:a16="http://schemas.microsoft.com/office/drawing/2014/main" id="{B16222EF-45C5-4E63-BE9D-B2D2D8732EA5}"/>
                </a:ext>
              </a:extLst>
            </p:cNvPr>
            <p:cNvSpPr txBox="1"/>
            <p:nvPr/>
          </p:nvSpPr>
          <p:spPr>
            <a:xfrm>
              <a:off x="8922051" y="3512854"/>
              <a:ext cx="777375" cy="154777"/>
            </a:xfrm>
            <a:prstGeom prst="rect">
              <a:avLst/>
            </a:prstGeom>
            <a:noFill/>
          </p:spPr>
          <p:txBody>
            <a:bodyPr wrap="none" rtlCol="0">
              <a:spAutoFit/>
            </a:bodyPr>
            <a:lstStyle/>
            <a:p>
              <a:r>
                <a:rPr lang="en-US" sz="3200" i="1" dirty="0">
                  <a:latin typeface="Arial" panose="020B0604020202020204" pitchFamily="34" charset="0"/>
                  <a:cs typeface="Arial" panose="020B0604020202020204" pitchFamily="34" charset="0"/>
                </a:rPr>
                <a:t>Direct Patient Care</a:t>
              </a:r>
            </a:p>
          </p:txBody>
        </p:sp>
        <p:sp>
          <p:nvSpPr>
            <p:cNvPr id="51" name="TextBox 50">
              <a:extLst>
                <a:ext uri="{FF2B5EF4-FFF2-40B4-BE49-F238E27FC236}">
                  <a16:creationId xmlns:a16="http://schemas.microsoft.com/office/drawing/2014/main" id="{39C1F00A-A69D-4C60-A01C-6F42F3A3116A}"/>
                </a:ext>
              </a:extLst>
            </p:cNvPr>
            <p:cNvSpPr txBox="1"/>
            <p:nvPr/>
          </p:nvSpPr>
          <p:spPr>
            <a:xfrm>
              <a:off x="9103638" y="3889308"/>
              <a:ext cx="835459" cy="154777"/>
            </a:xfrm>
            <a:prstGeom prst="rect">
              <a:avLst/>
            </a:prstGeom>
            <a:noFill/>
          </p:spPr>
          <p:txBody>
            <a:bodyPr wrap="none" rtlCol="0">
              <a:spAutoFit/>
            </a:bodyPr>
            <a:lstStyle/>
            <a:p>
              <a:r>
                <a:rPr lang="en-US" sz="3200" i="1" dirty="0">
                  <a:latin typeface="Arial" panose="020B0604020202020204" pitchFamily="34" charset="0"/>
                  <a:cs typeface="Arial" panose="020B0604020202020204" pitchFamily="34" charset="0"/>
                </a:rPr>
                <a:t>Indirect Patient Care</a:t>
              </a:r>
            </a:p>
          </p:txBody>
        </p:sp>
        <p:sp>
          <p:nvSpPr>
            <p:cNvPr id="52" name="TextBox 51">
              <a:extLst>
                <a:ext uri="{FF2B5EF4-FFF2-40B4-BE49-F238E27FC236}">
                  <a16:creationId xmlns:a16="http://schemas.microsoft.com/office/drawing/2014/main" id="{3F55A189-B6D0-4299-B782-CA3B928BECEC}"/>
                </a:ext>
              </a:extLst>
            </p:cNvPr>
            <p:cNvSpPr txBox="1"/>
            <p:nvPr/>
          </p:nvSpPr>
          <p:spPr>
            <a:xfrm>
              <a:off x="9315146" y="4278281"/>
              <a:ext cx="937620" cy="154777"/>
            </a:xfrm>
            <a:prstGeom prst="rect">
              <a:avLst/>
            </a:prstGeom>
            <a:noFill/>
          </p:spPr>
          <p:txBody>
            <a:bodyPr wrap="none" rtlCol="0">
              <a:spAutoFit/>
            </a:bodyPr>
            <a:lstStyle/>
            <a:p>
              <a:r>
                <a:rPr lang="en-US" sz="3200" i="1" dirty="0">
                  <a:latin typeface="Arial" panose="020B0604020202020204" pitchFamily="34" charset="0"/>
                  <a:cs typeface="Arial" panose="020B0604020202020204" pitchFamily="34" charset="0"/>
                </a:rPr>
                <a:t>Simulated Patient Care</a:t>
              </a:r>
            </a:p>
          </p:txBody>
        </p:sp>
        <p:sp>
          <p:nvSpPr>
            <p:cNvPr id="53" name="TextBox 52">
              <a:extLst>
                <a:ext uri="{FF2B5EF4-FFF2-40B4-BE49-F238E27FC236}">
                  <a16:creationId xmlns:a16="http://schemas.microsoft.com/office/drawing/2014/main" id="{901361AD-33BD-42C1-92BA-066727641E25}"/>
                </a:ext>
              </a:extLst>
            </p:cNvPr>
            <p:cNvSpPr txBox="1"/>
            <p:nvPr/>
          </p:nvSpPr>
          <p:spPr>
            <a:xfrm>
              <a:off x="9511950" y="4700722"/>
              <a:ext cx="544012" cy="154777"/>
            </a:xfrm>
            <a:prstGeom prst="rect">
              <a:avLst/>
            </a:prstGeom>
            <a:noFill/>
          </p:spPr>
          <p:txBody>
            <a:bodyPr wrap="none" rtlCol="0">
              <a:spAutoFit/>
            </a:bodyPr>
            <a:lstStyle/>
            <a:p>
              <a:r>
                <a:rPr lang="en-US" sz="3200" i="1" dirty="0">
                  <a:latin typeface="Arial" panose="020B0604020202020204" pitchFamily="34" charset="0"/>
                  <a:cs typeface="Arial" panose="020B0604020202020204" pitchFamily="34" charset="0"/>
                </a:rPr>
                <a:t>Foundational</a:t>
              </a:r>
            </a:p>
          </p:txBody>
        </p:sp>
      </p:grpSp>
      <p:sp>
        <p:nvSpPr>
          <p:cNvPr id="54" name="TextBox 53">
            <a:extLst>
              <a:ext uri="{FF2B5EF4-FFF2-40B4-BE49-F238E27FC236}">
                <a16:creationId xmlns:a16="http://schemas.microsoft.com/office/drawing/2014/main" id="{4A27FF59-2567-49DE-9CC6-046600536DC0}"/>
              </a:ext>
            </a:extLst>
          </p:cNvPr>
          <p:cNvSpPr txBox="1"/>
          <p:nvPr/>
        </p:nvSpPr>
        <p:spPr>
          <a:xfrm>
            <a:off x="18500193" y="9358513"/>
            <a:ext cx="9751461" cy="707886"/>
          </a:xfrm>
          <a:prstGeom prst="rect">
            <a:avLst/>
          </a:prstGeom>
          <a:noFill/>
        </p:spPr>
        <p:txBody>
          <a:bodyPr wrap="square" rtlCol="0">
            <a:spAutoFit/>
          </a:bodyPr>
          <a:lstStyle/>
          <a:p>
            <a:r>
              <a:rPr lang="en-US" sz="4000" b="1" dirty="0"/>
              <a:t>Figure 1. IPE Curricular Scaffolding Pyramid</a:t>
            </a:r>
          </a:p>
        </p:txBody>
      </p:sp>
      <p:sp>
        <p:nvSpPr>
          <p:cNvPr id="56" name="Up Arrow 15">
            <a:extLst>
              <a:ext uri="{FF2B5EF4-FFF2-40B4-BE49-F238E27FC236}">
                <a16:creationId xmlns:a16="http://schemas.microsoft.com/office/drawing/2014/main" id="{FCC9C279-B40E-46C1-AFA3-247674DE2364}"/>
              </a:ext>
            </a:extLst>
          </p:cNvPr>
          <p:cNvSpPr/>
          <p:nvPr/>
        </p:nvSpPr>
        <p:spPr>
          <a:xfrm>
            <a:off x="19624252" y="10696102"/>
            <a:ext cx="2656321" cy="5491446"/>
          </a:xfrm>
          <a:prstGeom prst="upArrow">
            <a:avLst/>
          </a:prstGeom>
          <a:solidFill>
            <a:srgbClr val="00206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4000" b="1" dirty="0"/>
              <a:t>Authenticity </a:t>
            </a:r>
          </a:p>
          <a:p>
            <a:pPr algn="ctr"/>
            <a:r>
              <a:rPr lang="en-US" sz="4000" i="1" dirty="0"/>
              <a:t>context and relevance</a:t>
            </a:r>
            <a:endParaRPr lang="en-US" sz="2400" i="1" dirty="0"/>
          </a:p>
        </p:txBody>
      </p:sp>
      <p:pic>
        <p:nvPicPr>
          <p:cNvPr id="57" name="Picture 56">
            <a:extLst>
              <a:ext uri="{FF2B5EF4-FFF2-40B4-BE49-F238E27FC236}">
                <a16:creationId xmlns:a16="http://schemas.microsoft.com/office/drawing/2014/main" id="{63A48CFC-6A83-4461-9B40-B4DC17347B43}"/>
              </a:ext>
            </a:extLst>
          </p:cNvPr>
          <p:cNvPicPr>
            <a:picLocks noChangeAspect="1"/>
          </p:cNvPicPr>
          <p:nvPr/>
        </p:nvPicPr>
        <p:blipFill>
          <a:blip r:embed="rId12"/>
          <a:stretch>
            <a:fillRect/>
          </a:stretch>
        </p:blipFill>
        <p:spPr>
          <a:xfrm>
            <a:off x="33620974" y="9884487"/>
            <a:ext cx="8169497" cy="4098845"/>
          </a:xfrm>
          <a:prstGeom prst="rect">
            <a:avLst/>
          </a:prstGeom>
        </p:spPr>
      </p:pic>
      <p:pic>
        <p:nvPicPr>
          <p:cNvPr id="58" name="Content Placeholder 8">
            <a:extLst>
              <a:ext uri="{FF2B5EF4-FFF2-40B4-BE49-F238E27FC236}">
                <a16:creationId xmlns:a16="http://schemas.microsoft.com/office/drawing/2014/main" id="{0A7C440C-B786-4EBE-B68E-5238D3325CA1}"/>
              </a:ext>
            </a:extLst>
          </p:cNvPr>
          <p:cNvPicPr>
            <a:picLocks noChangeAspect="1"/>
          </p:cNvPicPr>
          <p:nvPr/>
        </p:nvPicPr>
        <p:blipFill>
          <a:blip r:embed="rId13"/>
          <a:stretch>
            <a:fillRect/>
          </a:stretch>
        </p:blipFill>
        <p:spPr>
          <a:xfrm>
            <a:off x="33620974" y="14598290"/>
            <a:ext cx="8200453" cy="4071915"/>
          </a:xfrm>
          <a:prstGeom prst="rect">
            <a:avLst/>
          </a:prstGeom>
        </p:spPr>
      </p:pic>
      <p:pic>
        <p:nvPicPr>
          <p:cNvPr id="59" name="Picture 58">
            <a:extLst>
              <a:ext uri="{FF2B5EF4-FFF2-40B4-BE49-F238E27FC236}">
                <a16:creationId xmlns:a16="http://schemas.microsoft.com/office/drawing/2014/main" id="{4B433188-C025-420D-B984-EBB19BF05BF6}"/>
              </a:ext>
            </a:extLst>
          </p:cNvPr>
          <p:cNvPicPr>
            <a:picLocks noChangeAspect="1"/>
          </p:cNvPicPr>
          <p:nvPr/>
        </p:nvPicPr>
        <p:blipFill>
          <a:blip r:embed="rId14"/>
          <a:stretch>
            <a:fillRect/>
          </a:stretch>
        </p:blipFill>
        <p:spPr>
          <a:xfrm>
            <a:off x="33620974" y="19152592"/>
            <a:ext cx="8200453" cy="4031815"/>
          </a:xfrm>
          <a:prstGeom prst="rect">
            <a:avLst/>
          </a:prstGeom>
        </p:spPr>
      </p:pic>
      <p:sp>
        <p:nvSpPr>
          <p:cNvPr id="13" name="TextBox 12">
            <a:extLst>
              <a:ext uri="{FF2B5EF4-FFF2-40B4-BE49-F238E27FC236}">
                <a16:creationId xmlns:a16="http://schemas.microsoft.com/office/drawing/2014/main" id="{F9495BA6-4D01-4862-A1EF-FBBB82A676C3}"/>
              </a:ext>
            </a:extLst>
          </p:cNvPr>
          <p:cNvSpPr txBox="1"/>
          <p:nvPr/>
        </p:nvSpPr>
        <p:spPr>
          <a:xfrm>
            <a:off x="41544944" y="11098604"/>
            <a:ext cx="6548101" cy="1754326"/>
          </a:xfrm>
          <a:prstGeom prst="rect">
            <a:avLst/>
          </a:prstGeom>
          <a:noFill/>
        </p:spPr>
        <p:txBody>
          <a:bodyPr wrap="square" rtlCol="0">
            <a:spAutoFit/>
          </a:bodyPr>
          <a:lstStyle/>
          <a:p>
            <a:pPr marL="571500" indent="-571500">
              <a:buFont typeface="Arial" panose="020B0604020202020204" pitchFamily="34" charset="0"/>
              <a:buChar char="•"/>
            </a:pPr>
            <a:r>
              <a:rPr lang="en-US" sz="3600" dirty="0">
                <a:effectLst/>
                <a:latin typeface="Arial" panose="020B0604020202020204" pitchFamily="34" charset="0"/>
                <a:ea typeface="Calibri" panose="020F0502020204030204" pitchFamily="34" charset="0"/>
                <a:cs typeface="Arial" panose="020B0604020202020204" pitchFamily="34" charset="0"/>
              </a:rPr>
              <a:t>85% strongly agree/agree </a:t>
            </a:r>
            <a:r>
              <a:rPr lang="en-US" sz="3600" dirty="0">
                <a:latin typeface="Arial" panose="020B0604020202020204" pitchFamily="34" charset="0"/>
                <a:ea typeface="Calibri" panose="020F0502020204030204" pitchFamily="34" charset="0"/>
                <a:cs typeface="Arial" panose="020B0604020202020204" pitchFamily="34" charset="0"/>
              </a:rPr>
              <a:t>improved communication &amp; teamwork</a:t>
            </a:r>
          </a:p>
        </p:txBody>
      </p:sp>
      <p:sp>
        <p:nvSpPr>
          <p:cNvPr id="20" name="TextBox 19">
            <a:extLst>
              <a:ext uri="{FF2B5EF4-FFF2-40B4-BE49-F238E27FC236}">
                <a16:creationId xmlns:a16="http://schemas.microsoft.com/office/drawing/2014/main" id="{D6489C9D-EA72-4282-B494-B0B0E0B592D4}"/>
              </a:ext>
            </a:extLst>
          </p:cNvPr>
          <p:cNvSpPr txBox="1"/>
          <p:nvPr/>
        </p:nvSpPr>
        <p:spPr>
          <a:xfrm>
            <a:off x="3184524" y="15169894"/>
            <a:ext cx="12969876" cy="4770537"/>
          </a:xfrm>
          <a:prstGeom prst="rect">
            <a:avLst/>
          </a:prstGeom>
          <a:noFill/>
        </p:spPr>
        <p:txBody>
          <a:bodyPr wrap="square" rtlCol="0">
            <a:spAutoFit/>
          </a:bodyPr>
          <a:lstStyle/>
          <a:p>
            <a:r>
              <a:rPr lang="en-US" sz="3500" b="1" dirty="0">
                <a:solidFill>
                  <a:schemeClr val="accent2">
                    <a:lumMod val="50000"/>
                  </a:schemeClr>
                </a:solidFill>
                <a:latin typeface="Arial" panose="020B0604020202020204" pitchFamily="34" charset="0"/>
                <a:cs typeface="Arial" panose="020B0604020202020204" pitchFamily="34" charset="0"/>
              </a:rPr>
              <a:t>AIM</a:t>
            </a:r>
          </a:p>
          <a:p>
            <a:r>
              <a:rPr lang="en-US" sz="3800" b="0" dirty="0">
                <a:effectLst/>
                <a:latin typeface="Arial" panose="020B0604020202020204" pitchFamily="34" charset="0"/>
                <a:ea typeface="Times New Roman" panose="02020603050405020304" pitchFamily="18" charset="0"/>
                <a:cs typeface="Arial" panose="020B0604020202020204" pitchFamily="34" charset="0"/>
              </a:rPr>
              <a:t>To provide an authentic, interprofessional, collaborative learning experience wherein MS and PS evaluate a real patient case in the </a:t>
            </a:r>
            <a:r>
              <a:rPr lang="en-US" sz="3800" dirty="0">
                <a:latin typeface="Arial" panose="020B0604020202020204" pitchFamily="34" charset="0"/>
                <a:ea typeface="Times New Roman" panose="02020603050405020304" pitchFamily="18" charset="0"/>
                <a:cs typeface="Arial" panose="020B0604020202020204" pitchFamily="34" charset="0"/>
              </a:rPr>
              <a:t>electronic medical record (EMR) </a:t>
            </a:r>
            <a:r>
              <a:rPr lang="en-US" sz="3800" b="0" dirty="0">
                <a:effectLst/>
                <a:latin typeface="Arial" panose="020B0604020202020204" pitchFamily="34" charset="0"/>
                <a:ea typeface="Times New Roman" panose="02020603050405020304" pitchFamily="18" charset="0"/>
                <a:cs typeface="Arial" panose="020B0604020202020204" pitchFamily="34" charset="0"/>
              </a:rPr>
              <a:t>with interprofessional facilitators. </a:t>
            </a:r>
            <a:r>
              <a:rPr lang="en-US" sz="3800" dirty="0">
                <a:latin typeface="Arial" panose="020B0604020202020204" pitchFamily="34" charset="0"/>
                <a:ea typeface="Times New Roman" panose="02020603050405020304" pitchFamily="18" charset="0"/>
                <a:cs typeface="Arial" panose="020B0604020202020204" pitchFamily="34" charset="0"/>
              </a:rPr>
              <a:t>Critical medication topics are reviewed while students practice communication and teamwork skills to co-create medication management plans that can be applied to the patient’s care. </a:t>
            </a:r>
            <a:endParaRPr lang="en-US" sz="3800" b="1" dirty="0"/>
          </a:p>
        </p:txBody>
      </p:sp>
      <p:grpSp>
        <p:nvGrpSpPr>
          <p:cNvPr id="60" name="Group 19">
            <a:extLst>
              <a:ext uri="{FF2B5EF4-FFF2-40B4-BE49-F238E27FC236}">
                <a16:creationId xmlns:a16="http://schemas.microsoft.com/office/drawing/2014/main" id="{8446AE85-7FD3-4D3C-9BB3-3FC8ED41839D}"/>
              </a:ext>
            </a:extLst>
          </p:cNvPr>
          <p:cNvGrpSpPr>
            <a:grpSpLocks noChangeAspect="1"/>
          </p:cNvGrpSpPr>
          <p:nvPr/>
        </p:nvGrpSpPr>
        <p:grpSpPr bwMode="auto">
          <a:xfrm>
            <a:off x="3128962" y="20432232"/>
            <a:ext cx="12925425" cy="965200"/>
            <a:chOff x="2006" y="11832"/>
            <a:chExt cx="8142" cy="608"/>
          </a:xfrm>
        </p:grpSpPr>
        <p:sp>
          <p:nvSpPr>
            <p:cNvPr id="61" name="AutoShape 18">
              <a:extLst>
                <a:ext uri="{FF2B5EF4-FFF2-40B4-BE49-F238E27FC236}">
                  <a16:creationId xmlns:a16="http://schemas.microsoft.com/office/drawing/2014/main" id="{D1F7E095-FE1F-40FC-8BD1-85D9ED2BE250}"/>
                </a:ext>
              </a:extLst>
            </p:cNvPr>
            <p:cNvSpPr>
              <a:spLocks noChangeAspect="1" noChangeArrowheads="1" noTextEdit="1"/>
            </p:cNvSpPr>
            <p:nvPr/>
          </p:nvSpPr>
          <p:spPr bwMode="auto">
            <a:xfrm>
              <a:off x="2006" y="11832"/>
              <a:ext cx="8142" cy="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20">
              <a:extLst>
                <a:ext uri="{FF2B5EF4-FFF2-40B4-BE49-F238E27FC236}">
                  <a16:creationId xmlns:a16="http://schemas.microsoft.com/office/drawing/2014/main" id="{BDA9B721-B13E-47F2-B66A-7D2496E9812D}"/>
                </a:ext>
              </a:extLst>
            </p:cNvPr>
            <p:cNvSpPr>
              <a:spLocks/>
            </p:cNvSpPr>
            <p:nvPr/>
          </p:nvSpPr>
          <p:spPr bwMode="auto">
            <a:xfrm>
              <a:off x="10129" y="12363"/>
              <a:ext cx="71" cy="78"/>
            </a:xfrm>
            <a:custGeom>
              <a:avLst/>
              <a:gdLst/>
              <a:ahLst/>
              <a:cxnLst>
                <a:cxn ang="0">
                  <a:pos x="10" y="21"/>
                </a:cxn>
                <a:cxn ang="0">
                  <a:pos x="10" y="21"/>
                </a:cxn>
                <a:cxn ang="0">
                  <a:pos x="20" y="10"/>
                </a:cxn>
                <a:cxn ang="0">
                  <a:pos x="10" y="0"/>
                </a:cxn>
                <a:cxn ang="0">
                  <a:pos x="0" y="10"/>
                </a:cxn>
                <a:cxn ang="0">
                  <a:pos x="10" y="21"/>
                </a:cxn>
              </a:cxnLst>
              <a:rect l="0" t="0" r="r" b="b"/>
              <a:pathLst>
                <a:path w="20" h="21">
                  <a:moveTo>
                    <a:pt x="10" y="21"/>
                  </a:moveTo>
                  <a:lnTo>
                    <a:pt x="10" y="21"/>
                  </a:lnTo>
                  <a:cubicBezTo>
                    <a:pt x="16" y="21"/>
                    <a:pt x="20" y="16"/>
                    <a:pt x="20" y="10"/>
                  </a:cubicBezTo>
                  <a:cubicBezTo>
                    <a:pt x="20" y="5"/>
                    <a:pt x="16" y="0"/>
                    <a:pt x="10" y="0"/>
                  </a:cubicBezTo>
                  <a:cubicBezTo>
                    <a:pt x="5" y="0"/>
                    <a:pt x="0" y="5"/>
                    <a:pt x="0" y="10"/>
                  </a:cubicBezTo>
                  <a:cubicBezTo>
                    <a:pt x="0" y="16"/>
                    <a:pt x="5" y="21"/>
                    <a:pt x="10" y="21"/>
                  </a:cubicBezTo>
                  <a:close/>
                </a:path>
              </a:pathLst>
            </a:custGeom>
            <a:solidFill>
              <a:srgbClr val="881C3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21">
              <a:extLst>
                <a:ext uri="{FF2B5EF4-FFF2-40B4-BE49-F238E27FC236}">
                  <a16:creationId xmlns:a16="http://schemas.microsoft.com/office/drawing/2014/main" id="{21276761-9E05-4337-9F8F-E21C4E15A08D}"/>
                </a:ext>
              </a:extLst>
            </p:cNvPr>
            <p:cNvSpPr>
              <a:spLocks/>
            </p:cNvSpPr>
            <p:nvPr/>
          </p:nvSpPr>
          <p:spPr bwMode="auto">
            <a:xfrm>
              <a:off x="2006" y="11806"/>
              <a:ext cx="8159" cy="594"/>
            </a:xfrm>
            <a:custGeom>
              <a:avLst/>
              <a:gdLst/>
              <a:ahLst/>
              <a:cxnLst>
                <a:cxn ang="0">
                  <a:pos x="2308" y="159"/>
                </a:cxn>
                <a:cxn ang="0">
                  <a:pos x="2308" y="159"/>
                </a:cxn>
                <a:cxn ang="0">
                  <a:pos x="2152" y="0"/>
                </a:cxn>
                <a:cxn ang="0">
                  <a:pos x="0" y="0"/>
                </a:cxn>
              </a:cxnLst>
              <a:rect l="0" t="0" r="r" b="b"/>
              <a:pathLst>
                <a:path w="2308" h="159">
                  <a:moveTo>
                    <a:pt x="2308" y="159"/>
                  </a:moveTo>
                  <a:lnTo>
                    <a:pt x="2308" y="159"/>
                  </a:lnTo>
                  <a:lnTo>
                    <a:pt x="2152" y="0"/>
                  </a:lnTo>
                  <a:lnTo>
                    <a:pt x="0" y="0"/>
                  </a:lnTo>
                </a:path>
              </a:pathLst>
            </a:custGeom>
            <a:noFill/>
            <a:ln w="17463" cap="flat">
              <a:solidFill>
                <a:srgbClr val="881C3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4" name="TextBox 63">
            <a:extLst>
              <a:ext uri="{FF2B5EF4-FFF2-40B4-BE49-F238E27FC236}">
                <a16:creationId xmlns:a16="http://schemas.microsoft.com/office/drawing/2014/main" id="{C0EBA0F2-568F-FF49-B418-48B748BCFAAB}"/>
              </a:ext>
            </a:extLst>
          </p:cNvPr>
          <p:cNvSpPr txBox="1"/>
          <p:nvPr/>
        </p:nvSpPr>
        <p:spPr>
          <a:xfrm>
            <a:off x="41665713" y="15480085"/>
            <a:ext cx="6548101" cy="2308324"/>
          </a:xfrm>
          <a:prstGeom prst="rect">
            <a:avLst/>
          </a:prstGeom>
          <a:noFill/>
        </p:spPr>
        <p:txBody>
          <a:bodyPr wrap="square" rtlCol="0">
            <a:spAutoFit/>
          </a:bodyPr>
          <a:lstStyle/>
          <a:p>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571500" indent="-571500">
              <a:buFont typeface="Arial" panose="020B0604020202020204" pitchFamily="34" charset="0"/>
              <a:buChar char="•"/>
            </a:pPr>
            <a:r>
              <a:rPr lang="en-US" sz="3600" dirty="0">
                <a:effectLst/>
                <a:latin typeface="Arial" panose="020B0604020202020204" pitchFamily="34" charset="0"/>
                <a:ea typeface="Calibri" panose="020F0502020204030204" pitchFamily="34" charset="0"/>
                <a:cs typeface="Arial" panose="020B0604020202020204" pitchFamily="34" charset="0"/>
              </a:rPr>
              <a:t>9</a:t>
            </a:r>
            <a:r>
              <a:rPr lang="en-US" sz="3600" dirty="0">
                <a:latin typeface="Arial" panose="020B0604020202020204" pitchFamily="34" charset="0"/>
                <a:ea typeface="Calibri" panose="020F0502020204030204" pitchFamily="34" charset="0"/>
                <a:cs typeface="Arial" panose="020B0604020202020204" pitchFamily="34" charset="0"/>
              </a:rPr>
              <a:t>4% s</a:t>
            </a:r>
            <a:r>
              <a:rPr lang="en-US" sz="3600" dirty="0">
                <a:effectLst/>
                <a:latin typeface="Arial" panose="020B0604020202020204" pitchFamily="34" charset="0"/>
                <a:ea typeface="Calibri" panose="020F0502020204030204" pitchFamily="34" charset="0"/>
                <a:cs typeface="Arial" panose="020B0604020202020204" pitchFamily="34" charset="0"/>
              </a:rPr>
              <a:t>trongly agree/agree improved understanding of roles/responsibilities</a:t>
            </a:r>
          </a:p>
        </p:txBody>
      </p:sp>
      <p:sp>
        <p:nvSpPr>
          <p:cNvPr id="65" name="TextBox 64">
            <a:extLst>
              <a:ext uri="{FF2B5EF4-FFF2-40B4-BE49-F238E27FC236}">
                <a16:creationId xmlns:a16="http://schemas.microsoft.com/office/drawing/2014/main" id="{0C9511A8-5837-514A-B204-01FEE947C32E}"/>
              </a:ext>
            </a:extLst>
          </p:cNvPr>
          <p:cNvSpPr txBox="1"/>
          <p:nvPr/>
        </p:nvSpPr>
        <p:spPr>
          <a:xfrm>
            <a:off x="41412030" y="20102563"/>
            <a:ext cx="6548101" cy="2923877"/>
          </a:xfrm>
          <a:prstGeom prst="rect">
            <a:avLst/>
          </a:prstGeom>
          <a:noFill/>
        </p:spPr>
        <p:txBody>
          <a:bodyPr wrap="square" rtlCol="0">
            <a:spAutoFit/>
          </a:bodyPr>
          <a:lstStyle/>
          <a:p>
            <a:endParaRPr lang="en-US" sz="3600" dirty="0">
              <a:latin typeface="Arial" panose="020B0604020202020204" pitchFamily="34" charset="0"/>
              <a:ea typeface="Calibri" panose="020F0502020204030204" pitchFamily="34" charset="0"/>
              <a:cs typeface="Arial" panose="020B0604020202020204" pitchFamily="34" charset="0"/>
            </a:endParaRPr>
          </a:p>
          <a:p>
            <a:pPr marL="571500" indent="-571500">
              <a:buFont typeface="Arial" panose="020B0604020202020204" pitchFamily="34" charset="0"/>
              <a:buChar char="•"/>
            </a:pPr>
            <a:r>
              <a:rPr lang="en-US" sz="3600" dirty="0">
                <a:effectLst/>
                <a:latin typeface="Arial" panose="020B0604020202020204" pitchFamily="34" charset="0"/>
                <a:ea typeface="Calibri" panose="020F0502020204030204" pitchFamily="34" charset="0"/>
                <a:cs typeface="Arial" panose="020B0604020202020204" pitchFamily="34" charset="0"/>
              </a:rPr>
              <a:t>84.5% strongly agree/agree improved medication management skills</a:t>
            </a:r>
            <a:endParaRPr lang="en-US" sz="36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endParaRPr lang="en-US" sz="4000" dirty="0"/>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E38C1F9A94EA24FA773DB05A310DC65" ma:contentTypeVersion="1" ma:contentTypeDescription="Create a new document." ma:contentTypeScope="" ma:versionID="f8b31c6be46461ae1a838e717dc40537">
  <xsd:schema xmlns:xsd="http://www.w3.org/2001/XMLSchema" xmlns:xs="http://www.w3.org/2001/XMLSchema" xmlns:p="http://schemas.microsoft.com/office/2006/metadata/properties" xmlns:ns1="http://schemas.microsoft.com/sharepoint/v3" targetNamespace="http://schemas.microsoft.com/office/2006/metadata/properties" ma:root="true" ma:fieldsID="fa06d6fac6d8f3ef9a355fe6c8a09ea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6C1FED-A1EE-4623-B109-D435D53540DC}">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www.w3.org/XML/1998/namespace"/>
    <ds:schemaRef ds:uri="http://purl.org/dc/dcmitype/"/>
  </ds:schemaRefs>
</ds:datastoreItem>
</file>

<file path=customXml/itemProps2.xml><?xml version="1.0" encoding="utf-8"?>
<ds:datastoreItem xmlns:ds="http://schemas.openxmlformats.org/officeDocument/2006/customXml" ds:itemID="{B0C23C45-8059-4FDA-A2FE-C98FAE36927C}">
  <ds:schemaRefs>
    <ds:schemaRef ds:uri="http://schemas.microsoft.com/sharepoint/v3/contenttype/forms"/>
  </ds:schemaRefs>
</ds:datastoreItem>
</file>

<file path=customXml/itemProps3.xml><?xml version="1.0" encoding="utf-8"?>
<ds:datastoreItem xmlns:ds="http://schemas.openxmlformats.org/officeDocument/2006/customXml" ds:itemID="{EFB47BD5-D38B-4DC1-989A-DB6566A2EA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231</TotalTime>
  <Words>486</Words>
  <Application>Microsoft Office PowerPoint</Application>
  <PresentationFormat>Custom</PresentationFormat>
  <Paragraphs>49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Evelyn Capistrano</dc:creator>
  <cp:lastModifiedBy>Amanda Engle</cp:lastModifiedBy>
  <cp:revision>44</cp:revision>
  <dcterms:created xsi:type="dcterms:W3CDTF">2016-06-23T18:48:23Z</dcterms:created>
  <dcterms:modified xsi:type="dcterms:W3CDTF">2022-03-03T19:05:43Z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0x0101008E38C1F9A94EA24FA773DB05A310DC65</vt:lpwstr>
  </property>
</Properties>
</file>