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7"/>
  </p:notesMasterIdLst>
  <p:handoutMasterIdLst>
    <p:handoutMasterId r:id="rId8"/>
  </p:handoutMasterIdLst>
  <p:sldIdLst>
    <p:sldId id="257" r:id="rId5"/>
    <p:sldId id="258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920" autoAdjust="0"/>
  </p:normalViewPr>
  <p:slideViewPr>
    <p:cSldViewPr>
      <p:cViewPr varScale="1">
        <p:scale>
          <a:sx n="70" d="100"/>
          <a:sy n="70" d="100"/>
        </p:scale>
        <p:origin x="152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E72EFF-37BA-4E37-A7B4-F986972A2D39}" type="datetime1">
              <a:rPr lang="en-US" smtClean="0"/>
              <a:t>6/15/2023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27CB95-9015-47F3-98BE-4AC507C972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648741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ACBF18-CCEB-4C0F-BD34-B25379DF731C}" type="datetime1">
              <a:rPr lang="en-US" smtClean="0"/>
              <a:t>6/15/2023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4AE31E-710F-4A22-A9FF-C288FF67C0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206204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background_1B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6200" y="-152400"/>
            <a:ext cx="9269413" cy="71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5"/>
          <p:cNvSpPr>
            <a:spLocks noChangeArrowheads="1"/>
          </p:cNvSpPr>
          <p:nvPr/>
        </p:nvSpPr>
        <p:spPr bwMode="auto">
          <a:xfrm>
            <a:off x="609600" y="63817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/>
          <a:p>
            <a:pPr algn="l">
              <a:defRPr/>
            </a:pPr>
            <a:endParaRPr lang="en-US" sz="1400" dirty="0">
              <a:solidFill>
                <a:schemeClr val="tx1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4114800" y="4000500"/>
            <a:ext cx="914400" cy="5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7"/>
          <p:cNvCxnSpPr>
            <a:cxnSpLocks noChangeShapeType="1"/>
          </p:cNvCxnSpPr>
          <p:nvPr/>
        </p:nvCxnSpPr>
        <p:spPr bwMode="auto">
          <a:xfrm>
            <a:off x="533400" y="6096000"/>
            <a:ext cx="81534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</p:cxnSp>
      <p:pic>
        <p:nvPicPr>
          <p:cNvPr id="8" name="Picture 8" descr="LOGO_REVISION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600" y="381000"/>
            <a:ext cx="3327400" cy="145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90600" y="2362200"/>
            <a:ext cx="7239000" cy="1524000"/>
          </a:xfrm>
          <a:prstGeom prst="rect">
            <a:avLst/>
          </a:prstGeom>
        </p:spPr>
        <p:txBody>
          <a:bodyPr anchor="t"/>
          <a:lstStyle>
            <a:lvl1pPr algn="ctr">
              <a:lnSpc>
                <a:spcPct val="90000"/>
              </a:lnSpc>
              <a:defRPr sz="4800" baseline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33500" y="4312920"/>
            <a:ext cx="6477000" cy="762000"/>
          </a:xfrm>
          <a:prstGeom prst="rect">
            <a:avLst/>
          </a:prstGeom>
        </p:spPr>
        <p:txBody>
          <a:bodyPr/>
          <a:lstStyle>
            <a:lvl1pPr marL="0" indent="0" algn="ctr">
              <a:buFont typeface="Wingdings" pitchFamily="2" charset="2"/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12" name="Rectangle 8"/>
          <p:cNvSpPr>
            <a:spLocks noGrp="1" noChangeArrowheads="1"/>
          </p:cNvSpPr>
          <p:nvPr>
            <p:ph type="sldNum" sz="quarter" idx="11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1pPr>
          </a:lstStyle>
          <a:p>
            <a:fld id="{28190028-B60E-4470-B4BD-9EFE7F84802B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6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533400" y="6248400"/>
            <a:ext cx="2133600" cy="476250"/>
          </a:xfrm>
          <a:prstGeom prst="rect">
            <a:avLst/>
          </a:prstGeom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900" b="0" i="0">
                <a:solidFill>
                  <a:schemeClr val="tx2"/>
                </a:solidFill>
                <a:latin typeface="Arial"/>
                <a:ea typeface="ＭＳ Ｐゴシック" charset="0"/>
                <a:cs typeface="Arial"/>
              </a:defRPr>
            </a:lvl1pPr>
          </a:lstStyle>
          <a:p>
            <a:fld id="{3FBE73F6-CC32-4E23-A77C-A78467F7B49F}" type="datetime1">
              <a:rPr lang="en-US" smtClean="0"/>
              <a:t>6/15/2023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609600" y="63817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/>
          <a:p>
            <a:pPr algn="l">
              <a:defRPr/>
            </a:pPr>
            <a:endParaRPr lang="en-US" sz="1400" dirty="0">
              <a:solidFill>
                <a:schemeClr val="tx1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33400" y="1695450"/>
            <a:ext cx="8153400" cy="666750"/>
          </a:xfrm>
          <a:prstGeom prst="rect">
            <a:avLst/>
          </a:prstGeom>
        </p:spPr>
        <p:txBody>
          <a:bodyPr/>
          <a:lstStyle>
            <a:lvl1pPr>
              <a:defRPr sz="3200" b="1" i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533400" y="2438400"/>
            <a:ext cx="8153400" cy="3200400"/>
          </a:xfrm>
          <a:prstGeom prst="rect">
            <a:avLst/>
          </a:prstGeom>
        </p:spPr>
        <p:txBody>
          <a:bodyPr/>
          <a:lstStyle>
            <a:lvl1pPr>
              <a:buClr>
                <a:schemeClr val="bg2">
                  <a:lumMod val="50000"/>
                </a:schemeClr>
              </a:buClr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>
              <a:buClr>
                <a:schemeClr val="bg2">
                  <a:lumMod val="50000"/>
                </a:schemeClr>
              </a:buClr>
              <a:defRPr sz="1600">
                <a:solidFill>
                  <a:schemeClr val="bg2">
                    <a:lumMod val="50000"/>
                  </a:schemeClr>
                </a:solidFill>
              </a:defRPr>
            </a:lvl2pPr>
            <a:lvl3pPr>
              <a:buClr>
                <a:schemeClr val="bg2">
                  <a:lumMod val="50000"/>
                </a:schemeClr>
              </a:buClr>
              <a:defRPr sz="1600">
                <a:solidFill>
                  <a:schemeClr val="bg2">
                    <a:lumMod val="50000"/>
                  </a:schemeClr>
                </a:solidFill>
              </a:defRPr>
            </a:lvl3pPr>
            <a:lvl4pPr>
              <a:buClr>
                <a:schemeClr val="bg2">
                  <a:lumMod val="50000"/>
                </a:schemeClr>
              </a:buClr>
              <a:defRPr sz="1600">
                <a:solidFill>
                  <a:schemeClr val="bg2">
                    <a:lumMod val="50000"/>
                  </a:schemeClr>
                </a:solidFill>
              </a:defRPr>
            </a:lvl4pPr>
            <a:lvl5pPr>
              <a:buClr>
                <a:schemeClr val="bg2">
                  <a:lumMod val="50000"/>
                </a:schemeClr>
              </a:buClr>
              <a:defRPr sz="160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775D896-12E6-4B94-8302-C0AB3910BE25}" type="datetime1">
              <a:rPr lang="en-US" smtClean="0"/>
              <a:pPr/>
              <a:t>6/15/2023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6C4D04-965C-42E4-AEBF-4B3DD3EDE02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AF69B-6F72-496F-969E-92B1B63D5E5D}" type="datetime1">
              <a:rPr lang="en-US" smtClean="0"/>
              <a:t>6/15/2023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6C4D04-965C-42E4-AEBF-4B3DD3EDE0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33400" y="2590800"/>
            <a:ext cx="3810000" cy="3048000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2">
                  <a:lumMod val="50000"/>
                </a:schemeClr>
              </a:buClr>
              <a:buFontTx/>
              <a:buNone/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>
              <a:buClr>
                <a:schemeClr val="bg2">
                  <a:lumMod val="50000"/>
                </a:schemeClr>
              </a:buClr>
              <a:defRPr sz="1600">
                <a:solidFill>
                  <a:schemeClr val="bg2">
                    <a:lumMod val="50000"/>
                  </a:schemeClr>
                </a:solidFill>
              </a:defRPr>
            </a:lvl2pPr>
            <a:lvl3pPr>
              <a:buClr>
                <a:schemeClr val="bg2">
                  <a:lumMod val="50000"/>
                </a:schemeClr>
              </a:buClr>
              <a:defRPr sz="1600">
                <a:solidFill>
                  <a:schemeClr val="bg2">
                    <a:lumMod val="50000"/>
                  </a:schemeClr>
                </a:solidFill>
              </a:defRPr>
            </a:lvl3pPr>
            <a:lvl4pPr>
              <a:buClr>
                <a:schemeClr val="bg2">
                  <a:lumMod val="50000"/>
                </a:schemeClr>
              </a:buClr>
              <a:defRPr sz="1600">
                <a:solidFill>
                  <a:schemeClr val="bg2">
                    <a:lumMod val="50000"/>
                  </a:schemeClr>
                </a:solidFill>
              </a:defRPr>
            </a:lvl4pPr>
            <a:lvl5pPr>
              <a:buClr>
                <a:schemeClr val="bg2">
                  <a:lumMod val="50000"/>
                </a:schemeClr>
              </a:buClr>
              <a:defRPr sz="160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1"/>
          </p:nvPr>
        </p:nvSpPr>
        <p:spPr>
          <a:xfrm>
            <a:off x="4800600" y="2590800"/>
            <a:ext cx="3810000" cy="3048000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2">
                  <a:lumMod val="50000"/>
                </a:schemeClr>
              </a:buClr>
              <a:buFontTx/>
              <a:buNone/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>
              <a:buClr>
                <a:schemeClr val="bg2">
                  <a:lumMod val="50000"/>
                </a:schemeClr>
              </a:buClr>
              <a:defRPr sz="1600">
                <a:solidFill>
                  <a:schemeClr val="bg2">
                    <a:lumMod val="50000"/>
                  </a:schemeClr>
                </a:solidFill>
              </a:defRPr>
            </a:lvl2pPr>
            <a:lvl3pPr>
              <a:buClr>
                <a:schemeClr val="bg2">
                  <a:lumMod val="50000"/>
                </a:schemeClr>
              </a:buClr>
              <a:defRPr sz="1600">
                <a:solidFill>
                  <a:schemeClr val="bg2">
                    <a:lumMod val="50000"/>
                  </a:schemeClr>
                </a:solidFill>
              </a:defRPr>
            </a:lvl3pPr>
            <a:lvl4pPr>
              <a:buClr>
                <a:schemeClr val="bg2">
                  <a:lumMod val="50000"/>
                </a:schemeClr>
              </a:buClr>
              <a:defRPr sz="1600">
                <a:solidFill>
                  <a:schemeClr val="bg2">
                    <a:lumMod val="50000"/>
                  </a:schemeClr>
                </a:solidFill>
              </a:defRPr>
            </a:lvl4pPr>
            <a:lvl5pPr>
              <a:buClr>
                <a:schemeClr val="bg2">
                  <a:lumMod val="50000"/>
                </a:schemeClr>
              </a:buClr>
              <a:defRPr sz="160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33400" y="1447800"/>
            <a:ext cx="8153400" cy="914400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3200" b="1" i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33400" y="2590800"/>
            <a:ext cx="3810000" cy="3048000"/>
          </a:xfrm>
          <a:prstGeom prst="rect">
            <a:avLst/>
          </a:prstGeom>
        </p:spPr>
        <p:txBody>
          <a:bodyPr/>
          <a:lstStyle>
            <a:lvl1pPr>
              <a:buClr>
                <a:schemeClr val="bg2">
                  <a:lumMod val="50000"/>
                </a:schemeClr>
              </a:buClr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>
              <a:buClr>
                <a:schemeClr val="bg2">
                  <a:lumMod val="50000"/>
                </a:schemeClr>
              </a:buClr>
              <a:defRPr sz="1600">
                <a:solidFill>
                  <a:schemeClr val="bg2">
                    <a:lumMod val="50000"/>
                  </a:schemeClr>
                </a:solidFill>
              </a:defRPr>
            </a:lvl2pPr>
            <a:lvl3pPr>
              <a:buClr>
                <a:schemeClr val="bg2">
                  <a:lumMod val="50000"/>
                </a:schemeClr>
              </a:buClr>
              <a:defRPr sz="1600">
                <a:solidFill>
                  <a:schemeClr val="bg2">
                    <a:lumMod val="50000"/>
                  </a:schemeClr>
                </a:solidFill>
              </a:defRPr>
            </a:lvl3pPr>
            <a:lvl4pPr>
              <a:buClr>
                <a:schemeClr val="bg2">
                  <a:lumMod val="50000"/>
                </a:schemeClr>
              </a:buClr>
              <a:defRPr sz="1600">
                <a:solidFill>
                  <a:schemeClr val="bg2">
                    <a:lumMod val="50000"/>
                  </a:schemeClr>
                </a:solidFill>
              </a:defRPr>
            </a:lvl4pPr>
            <a:lvl5pPr>
              <a:buClr>
                <a:schemeClr val="bg2">
                  <a:lumMod val="50000"/>
                </a:schemeClr>
              </a:buClr>
              <a:defRPr sz="160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1"/>
          </p:nvPr>
        </p:nvSpPr>
        <p:spPr>
          <a:xfrm>
            <a:off x="4800600" y="2590800"/>
            <a:ext cx="3810000" cy="3048000"/>
          </a:xfrm>
          <a:prstGeom prst="rect">
            <a:avLst/>
          </a:prstGeom>
        </p:spPr>
        <p:txBody>
          <a:bodyPr/>
          <a:lstStyle>
            <a:lvl1pPr>
              <a:buClr>
                <a:schemeClr val="bg2">
                  <a:lumMod val="50000"/>
                </a:schemeClr>
              </a:buClr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>
              <a:buClr>
                <a:schemeClr val="bg2">
                  <a:lumMod val="50000"/>
                </a:schemeClr>
              </a:buClr>
              <a:defRPr sz="1600">
                <a:solidFill>
                  <a:schemeClr val="bg2">
                    <a:lumMod val="50000"/>
                  </a:schemeClr>
                </a:solidFill>
              </a:defRPr>
            </a:lvl2pPr>
            <a:lvl3pPr>
              <a:buClr>
                <a:schemeClr val="bg2">
                  <a:lumMod val="50000"/>
                </a:schemeClr>
              </a:buClr>
              <a:defRPr sz="1600">
                <a:solidFill>
                  <a:schemeClr val="bg2">
                    <a:lumMod val="50000"/>
                  </a:schemeClr>
                </a:solidFill>
              </a:defRPr>
            </a:lvl3pPr>
            <a:lvl4pPr>
              <a:buClr>
                <a:schemeClr val="bg2">
                  <a:lumMod val="50000"/>
                </a:schemeClr>
              </a:buClr>
              <a:defRPr sz="1600">
                <a:solidFill>
                  <a:schemeClr val="bg2">
                    <a:lumMod val="50000"/>
                  </a:schemeClr>
                </a:solidFill>
              </a:defRPr>
            </a:lvl4pPr>
            <a:lvl5pPr>
              <a:buClr>
                <a:schemeClr val="bg2">
                  <a:lumMod val="50000"/>
                </a:schemeClr>
              </a:buClr>
              <a:defRPr sz="160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33400" y="1447800"/>
            <a:ext cx="8153400" cy="914400"/>
          </a:xfrm>
          <a:prstGeom prst="rect">
            <a:avLst/>
          </a:prstGeom>
        </p:spPr>
        <p:txBody>
          <a:bodyPr/>
          <a:lstStyle>
            <a:lvl1pPr algn="ctr">
              <a:lnSpc>
                <a:spcPct val="90000"/>
              </a:lnSpc>
              <a:defRPr sz="3200" b="1" i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5"/>
          <p:cNvSpPr>
            <a:spLocks noChangeArrowheads="1"/>
          </p:cNvSpPr>
          <p:nvPr/>
        </p:nvSpPr>
        <p:spPr bwMode="auto">
          <a:xfrm>
            <a:off x="609600" y="63817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/>
          <a:p>
            <a:pPr algn="l">
              <a:defRPr/>
            </a:pPr>
            <a:endParaRPr lang="en-US" sz="1400" dirty="0">
              <a:solidFill>
                <a:schemeClr val="tx1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33400" y="2590800"/>
            <a:ext cx="8153400" cy="1143000"/>
          </a:xfrm>
          <a:prstGeom prst="rect">
            <a:avLst/>
          </a:prstGeom>
        </p:spPr>
        <p:txBody>
          <a:bodyPr/>
          <a:lstStyle>
            <a:lvl1pPr algn="ctr">
              <a:defRPr sz="3200" b="1" i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3400" y="1447800"/>
            <a:ext cx="8077200" cy="3733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5367338"/>
            <a:ext cx="8153400" cy="8048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emf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 cstate="print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background_1B2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4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362200" y="152400"/>
            <a:ext cx="441960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C6590-68BB-4849-A38F-23082145FD7C}" type="datetime1">
              <a:rPr lang="en-US" smtClean="0"/>
              <a:t>6/15/2023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C4D04-965C-42E4-AEBF-4B3DD3EDE027}" type="slidenum">
              <a:rPr lang="en-US" smtClean="0"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ransition/>
  <p:hf hdr="0" ft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862333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862333"/>
          </a:solidFill>
          <a:latin typeface="Times New Roman" charset="0"/>
          <a:ea typeface="MS PGothic" pitchFamily="34" charset="-128"/>
          <a:cs typeface="ＭＳ Ｐゴシック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862333"/>
          </a:solidFill>
          <a:latin typeface="Times New Roman" charset="0"/>
          <a:ea typeface="MS PGothic" pitchFamily="34" charset="-128"/>
          <a:cs typeface="ＭＳ Ｐゴシック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862333"/>
          </a:solidFill>
          <a:latin typeface="Times New Roman" charset="0"/>
          <a:ea typeface="MS PGothic" pitchFamily="34" charset="-128"/>
          <a:cs typeface="ＭＳ Ｐゴシック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862333"/>
          </a:solidFill>
          <a:latin typeface="Times New Roman" charset="0"/>
          <a:ea typeface="MS PGothic" pitchFamily="34" charset="-128"/>
          <a:cs typeface="ＭＳ Ｐゴシック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862333"/>
          </a:solidFill>
          <a:latin typeface="Times New Roman" charset="0"/>
          <a:ea typeface="ＭＳ Ｐゴシック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862333"/>
          </a:solidFill>
          <a:latin typeface="Times New Roman" charset="0"/>
          <a:ea typeface="ＭＳ Ｐゴシック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862333"/>
          </a:solidFill>
          <a:latin typeface="Times New Roman" charset="0"/>
          <a:ea typeface="ＭＳ Ｐゴシック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862333"/>
          </a:solidFill>
          <a:latin typeface="Times New Roman" charset="0"/>
          <a:ea typeface="ＭＳ Ｐゴシック" charset="0"/>
        </a:defRPr>
      </a:lvl9pPr>
    </p:titleStyle>
    <p:bodyStyle>
      <a:lvl1pPr marL="495300" indent="-49530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400">
          <a:solidFill>
            <a:srgbClr val="000000"/>
          </a:solidFill>
          <a:latin typeface="+mn-lt"/>
          <a:ea typeface="MS PGothic" pitchFamily="34" charset="-128"/>
          <a:cs typeface="ＭＳ Ｐゴシック" charset="0"/>
        </a:defRPr>
      </a:lvl1pPr>
      <a:lvl2pPr marL="838200" indent="-38100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lr>
          <a:schemeClr val="tx1"/>
        </a:buClr>
        <a:buFont typeface="Times" charset="0"/>
        <a:buChar char="•"/>
        <a:defRPr>
          <a:solidFill>
            <a:srgbClr val="000000"/>
          </a:solidFill>
          <a:latin typeface="+mn-lt"/>
          <a:ea typeface="MS PGothic" pitchFamily="34" charset="-128"/>
        </a:defRPr>
      </a:lvl2pPr>
      <a:lvl3pPr marL="1295400" indent="-38100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lr>
          <a:schemeClr val="tx1"/>
        </a:buClr>
        <a:buChar char="–"/>
        <a:defRPr>
          <a:solidFill>
            <a:srgbClr val="000000"/>
          </a:solidFill>
          <a:latin typeface="+mn-lt"/>
          <a:ea typeface="MS PGothic" pitchFamily="34" charset="-128"/>
        </a:defRPr>
      </a:lvl3pPr>
      <a:lvl4pPr marL="1752600" indent="-38100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lr>
          <a:schemeClr val="tx1"/>
        </a:buClr>
        <a:buChar char="–"/>
        <a:defRPr>
          <a:solidFill>
            <a:srgbClr val="000000"/>
          </a:solidFill>
          <a:latin typeface="+mn-lt"/>
          <a:ea typeface="MS PGothic" pitchFamily="34" charset="-128"/>
        </a:defRPr>
      </a:lvl4pPr>
      <a:lvl5pPr marL="2209800" indent="-38100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Font typeface="Times" charset="0"/>
        <a:buChar char="–"/>
        <a:defRPr>
          <a:solidFill>
            <a:srgbClr val="000000"/>
          </a:solidFill>
          <a:latin typeface="+mn-lt"/>
          <a:ea typeface="MS PGothic" pitchFamily="34" charset="-128"/>
        </a:defRPr>
      </a:lvl5pPr>
      <a:lvl6pPr marL="2667000" indent="-38100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Font typeface="Times" charset="0"/>
        <a:buChar char="–"/>
        <a:defRPr>
          <a:solidFill>
            <a:srgbClr val="000000"/>
          </a:solidFill>
          <a:latin typeface="+mn-lt"/>
          <a:ea typeface="+mn-ea"/>
        </a:defRPr>
      </a:lvl6pPr>
      <a:lvl7pPr marL="3124200" indent="-38100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Font typeface="Times" charset="0"/>
        <a:buChar char="–"/>
        <a:defRPr>
          <a:solidFill>
            <a:srgbClr val="000000"/>
          </a:solidFill>
          <a:latin typeface="+mn-lt"/>
          <a:ea typeface="+mn-ea"/>
        </a:defRPr>
      </a:lvl7pPr>
      <a:lvl8pPr marL="3581400" indent="-38100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Font typeface="Times" charset="0"/>
        <a:buChar char="–"/>
        <a:defRPr>
          <a:solidFill>
            <a:srgbClr val="000000"/>
          </a:solidFill>
          <a:latin typeface="+mn-lt"/>
          <a:ea typeface="+mn-ea"/>
        </a:defRPr>
      </a:lvl8pPr>
      <a:lvl9pPr marL="4038600" indent="-38100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Font typeface="Times" charset="0"/>
        <a:buChar char="–"/>
        <a:defRPr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E6F1C23-F625-4260-BF21-E6385A00A9B4}"/>
              </a:ext>
            </a:extLst>
          </p:cNvPr>
          <p:cNvSpPr txBox="1"/>
          <p:nvPr/>
        </p:nvSpPr>
        <p:spPr>
          <a:xfrm>
            <a:off x="229647" y="5181591"/>
            <a:ext cx="8761953" cy="15523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solidFill>
                  <a:schemeClr val="accent4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US" sz="1100" i="1" dirty="0">
                <a:solidFill>
                  <a:schemeClr val="accent4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Undergraduate students </a:t>
            </a:r>
            <a:r>
              <a:rPr lang="en-US" sz="1100" dirty="0">
                <a:solidFill>
                  <a:schemeClr val="accent4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include BS-seeking students, Pre-PharmD students, and PharmD students in the first two professional years </a:t>
            </a:r>
            <a:br>
              <a:rPr lang="en-US" sz="1100" dirty="0">
                <a:solidFill>
                  <a:schemeClr val="accent4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100" dirty="0">
                <a:solidFill>
                  <a:schemeClr val="accent4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(P1 and P2).</a:t>
            </a:r>
            <a:br>
              <a:rPr lang="en-US" sz="1100" dirty="0">
                <a:solidFill>
                  <a:schemeClr val="accent4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100" dirty="0">
                <a:solidFill>
                  <a:schemeClr val="accent4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**</a:t>
            </a:r>
            <a:r>
              <a:rPr lang="en-US" sz="1100" i="1" dirty="0">
                <a:solidFill>
                  <a:schemeClr val="accent4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Professional students </a:t>
            </a:r>
            <a:r>
              <a:rPr lang="en-US" sz="1100" dirty="0">
                <a:solidFill>
                  <a:schemeClr val="accent4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include PharmD students in the final two professional years (P3 and P4).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solidFill>
                  <a:schemeClr val="accent4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ACPHS reports gender and race/ethnicity data on students enrolled as October 15 of each year in the IPEDS Fall Enrollment survey component. IPEDS only allows for the reporting of student gender in a binary system as either </a:t>
            </a:r>
            <a:r>
              <a:rPr lang="en-US" sz="1100" i="1" dirty="0">
                <a:solidFill>
                  <a:schemeClr val="accent4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Man</a:t>
            </a:r>
            <a:r>
              <a:rPr lang="en-US" sz="1100" dirty="0">
                <a:solidFill>
                  <a:schemeClr val="accent4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or </a:t>
            </a:r>
            <a:r>
              <a:rPr lang="en-US" sz="1100" i="1" dirty="0">
                <a:solidFill>
                  <a:schemeClr val="accent4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Woman</a:t>
            </a:r>
            <a:r>
              <a:rPr lang="en-US" sz="1100" dirty="0">
                <a:solidFill>
                  <a:schemeClr val="accent4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Internally, </a:t>
            </a:r>
            <a:r>
              <a:rPr lang="en-US" sz="1100" dirty="0">
                <a:solidFill>
                  <a:schemeClr val="accent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ACPHS is exploring more inclusive ways to collect and report student gender data. </a:t>
            </a:r>
            <a:r>
              <a:rPr lang="en-US" sz="1100" dirty="0">
                <a:solidFill>
                  <a:schemeClr val="accent4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Totals may not add to 100.0% due to rounding.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solidFill>
                  <a:schemeClr val="accent4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Data were </a:t>
            </a:r>
            <a:r>
              <a:rPr lang="en-US" sz="1100">
                <a:solidFill>
                  <a:schemeClr val="accent4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updated 6/15/2023.</a:t>
            </a:r>
            <a:endParaRPr lang="en-US" sz="1200" dirty="0">
              <a:solidFill>
                <a:schemeClr val="accent4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E3A5785-84F2-8FBB-635C-37C1C06E07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5761382"/>
              </p:ext>
            </p:extLst>
          </p:nvPr>
        </p:nvGraphicFramePr>
        <p:xfrm>
          <a:off x="609600" y="1143000"/>
          <a:ext cx="8001002" cy="3657596"/>
        </p:xfrm>
        <a:graphic>
          <a:graphicData uri="http://schemas.openxmlformats.org/drawingml/2006/table">
            <a:tbl>
              <a:tblPr/>
              <a:tblGrid>
                <a:gridCol w="2784307">
                  <a:extLst>
                    <a:ext uri="{9D8B030D-6E8A-4147-A177-3AD203B41FA5}">
                      <a16:colId xmlns:a16="http://schemas.microsoft.com/office/drawing/2014/main" val="3340827822"/>
                    </a:ext>
                  </a:extLst>
                </a:gridCol>
                <a:gridCol w="786644">
                  <a:extLst>
                    <a:ext uri="{9D8B030D-6E8A-4147-A177-3AD203B41FA5}">
                      <a16:colId xmlns:a16="http://schemas.microsoft.com/office/drawing/2014/main" val="4180835793"/>
                    </a:ext>
                  </a:extLst>
                </a:gridCol>
                <a:gridCol w="972955">
                  <a:extLst>
                    <a:ext uri="{9D8B030D-6E8A-4147-A177-3AD203B41FA5}">
                      <a16:colId xmlns:a16="http://schemas.microsoft.com/office/drawing/2014/main" val="2605970700"/>
                    </a:ext>
                  </a:extLst>
                </a:gridCol>
                <a:gridCol w="579633">
                  <a:extLst>
                    <a:ext uri="{9D8B030D-6E8A-4147-A177-3AD203B41FA5}">
                      <a16:colId xmlns:a16="http://schemas.microsoft.com/office/drawing/2014/main" val="4122687345"/>
                    </a:ext>
                  </a:extLst>
                </a:gridCol>
                <a:gridCol w="1148915">
                  <a:extLst>
                    <a:ext uri="{9D8B030D-6E8A-4147-A177-3AD203B41FA5}">
                      <a16:colId xmlns:a16="http://schemas.microsoft.com/office/drawing/2014/main" val="892443487"/>
                    </a:ext>
                  </a:extLst>
                </a:gridCol>
                <a:gridCol w="579633">
                  <a:extLst>
                    <a:ext uri="{9D8B030D-6E8A-4147-A177-3AD203B41FA5}">
                      <a16:colId xmlns:a16="http://schemas.microsoft.com/office/drawing/2014/main" val="3596926705"/>
                    </a:ext>
                  </a:extLst>
                </a:gridCol>
                <a:gridCol w="1148915">
                  <a:extLst>
                    <a:ext uri="{9D8B030D-6E8A-4147-A177-3AD203B41FA5}">
                      <a16:colId xmlns:a16="http://schemas.microsoft.com/office/drawing/2014/main" val="2253821044"/>
                    </a:ext>
                  </a:extLst>
                </a:gridCol>
              </a:tblGrid>
              <a:tr h="192674">
                <a:tc gridSpan="7"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Full-time students – Fall 2022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8121377"/>
                  </a:ext>
                </a:extLst>
              </a:tr>
              <a:tr h="346814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3F1F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Undergraduate students*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1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Master’s students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1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Professional students**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1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9970869"/>
                  </a:ext>
                </a:extLst>
              </a:tr>
              <a:tr h="353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Number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Percentage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Number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Percentage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Number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Percentage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3451945"/>
                  </a:ext>
                </a:extLst>
              </a:tr>
              <a:tr h="19267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Gender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1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7210957"/>
                  </a:ext>
                </a:extLst>
              </a:tr>
              <a:tr h="19267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35.46%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17.07%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41.52%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124750"/>
                  </a:ext>
                </a:extLst>
              </a:tr>
              <a:tr h="19267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Women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64.54%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82.93%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58.48%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2805766"/>
                  </a:ext>
                </a:extLst>
              </a:tr>
              <a:tr h="19267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100.00%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100.00%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100.00%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9593243"/>
                  </a:ext>
                </a:extLst>
              </a:tr>
              <a:tr h="192674">
                <a:tc gridSpan="7"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1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6660013"/>
                  </a:ext>
                </a:extLst>
              </a:tr>
              <a:tr h="19267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IPEDS Race/Ethnicity designation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5746954"/>
                  </a:ext>
                </a:extLst>
              </a:tr>
              <a:tr h="19267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Nonresident alien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1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1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4.65%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1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1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12.20%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1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1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4.50%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9361204"/>
                  </a:ext>
                </a:extLst>
              </a:tr>
              <a:tr h="19267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Hispanic/Latino of any race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10.33%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12.20%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1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7.61%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7752454"/>
                  </a:ext>
                </a:extLst>
              </a:tr>
              <a:tr h="19267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American Indian or Alaska Native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1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1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0.52%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1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1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1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0.35%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318846"/>
                  </a:ext>
                </a:extLst>
              </a:tr>
              <a:tr h="19267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Asian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20.31%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1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9.76%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1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16.61%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3169359"/>
                  </a:ext>
                </a:extLst>
              </a:tr>
              <a:tr h="19267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Black or African American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1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1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8.95%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1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21.95%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1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1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8.30%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6604198"/>
                  </a:ext>
                </a:extLst>
              </a:tr>
              <a:tr h="19267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Native Hawaiian or Other Pacific Islander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1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1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1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1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7947160"/>
                  </a:ext>
                </a:extLst>
              </a:tr>
              <a:tr h="19267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White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1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44.06%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1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1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21.95%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1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53.63%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6187128"/>
                  </a:ext>
                </a:extLst>
              </a:tr>
              <a:tr h="19267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Two or more races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1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8.26%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7.32%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1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1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2.42%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2786731"/>
                  </a:ext>
                </a:extLst>
              </a:tr>
              <a:tr h="19267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Race and ethnicity unknown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1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1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2.93%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1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1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14.63%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1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6.57%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1838304"/>
                  </a:ext>
                </a:extLst>
              </a:tr>
              <a:tr h="19267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100.00%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100.00%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1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100.00%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71227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3143577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CD78DCF-3881-48C1-A34E-DB37A1ECBCC9}"/>
              </a:ext>
            </a:extLst>
          </p:cNvPr>
          <p:cNvSpPr txBox="1"/>
          <p:nvPr/>
        </p:nvSpPr>
        <p:spPr>
          <a:xfrm>
            <a:off x="266700" y="2944123"/>
            <a:ext cx="8610600" cy="969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dirty="0">
                <a:solidFill>
                  <a:schemeClr val="bg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ACPHS reports federal aid awarded to undergraduate students in the IPEDS Student Financial Aid survey component.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dirty="0">
                <a:solidFill>
                  <a:schemeClr val="bg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Data were last updated 6/15/2023.</a:t>
            </a:r>
          </a:p>
          <a:p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8A3D1DA-2995-4282-A467-189EFE5CCE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1964526"/>
              </p:ext>
            </p:extLst>
          </p:nvPr>
        </p:nvGraphicFramePr>
        <p:xfrm>
          <a:off x="1295400" y="990600"/>
          <a:ext cx="6172199" cy="1676400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2164846">
                  <a:extLst>
                    <a:ext uri="{9D8B030D-6E8A-4147-A177-3AD203B41FA5}">
                      <a16:colId xmlns:a16="http://schemas.microsoft.com/office/drawing/2014/main" val="827483568"/>
                    </a:ext>
                  </a:extLst>
                </a:gridCol>
                <a:gridCol w="2164846">
                  <a:extLst>
                    <a:ext uri="{9D8B030D-6E8A-4147-A177-3AD203B41FA5}">
                      <a16:colId xmlns:a16="http://schemas.microsoft.com/office/drawing/2014/main" val="3039350623"/>
                    </a:ext>
                  </a:extLst>
                </a:gridCol>
                <a:gridCol w="1842507">
                  <a:extLst>
                    <a:ext uri="{9D8B030D-6E8A-4147-A177-3AD203B41FA5}">
                      <a16:colId xmlns:a16="http://schemas.microsoft.com/office/drawing/2014/main" val="1325888967"/>
                    </a:ext>
                  </a:extLst>
                </a:gridCol>
              </a:tblGrid>
              <a:tr h="215214"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Full-time undergraduate students awarded Pell Grants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1849349"/>
                  </a:ext>
                </a:extLst>
              </a:tr>
              <a:tr h="203886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Federal Pell Grant recipients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1221863"/>
                  </a:ext>
                </a:extLst>
              </a:tr>
              <a:tr h="2152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Number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Percentage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00535497"/>
                  </a:ext>
                </a:extLst>
              </a:tr>
              <a:tr h="20388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Fall 2021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21346772"/>
                  </a:ext>
                </a:extLst>
              </a:tr>
              <a:tr h="21521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Fall 2020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04880070"/>
                  </a:ext>
                </a:extLst>
              </a:tr>
              <a:tr h="20388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Fall 2019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93115204"/>
                  </a:ext>
                </a:extLst>
              </a:tr>
              <a:tr h="21521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Fall 2018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46124799"/>
                  </a:ext>
                </a:extLst>
              </a:tr>
              <a:tr h="20388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Fall 2017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673551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2333248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Theme1_edit">
  <a:themeElements>
    <a:clrScheme name="">
      <a:dk1>
        <a:srgbClr val="808080"/>
      </a:dk1>
      <a:lt1>
        <a:srgbClr val="999999"/>
      </a:lt1>
      <a:dk2>
        <a:srgbClr val="660000"/>
      </a:dk2>
      <a:lt2>
        <a:srgbClr val="FFFFFF"/>
      </a:lt2>
      <a:accent1>
        <a:srgbClr val="BBE0E3"/>
      </a:accent1>
      <a:accent2>
        <a:srgbClr val="333399"/>
      </a:accent2>
      <a:accent3>
        <a:srgbClr val="B8AAAA"/>
      </a:accent3>
      <a:accent4>
        <a:srgbClr val="828282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CPHS PP template">
      <a:majorFont>
        <a:latin typeface="Times New Roman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ACPHS PP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PHS PP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PHS PP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PHS PP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PHS PP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PHS PP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PHS PP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PHS PP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PHS PP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PHS PP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PHS PP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PHS PP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38C1F9A94EA24FA773DB05A310DC65" ma:contentTypeVersion="1" ma:contentTypeDescription="Create a new document." ma:contentTypeScope="" ma:versionID="f8b31c6be46461ae1a838e717dc40537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fa06d6fac6d8f3ef9a355fe6c8a09ea9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557CDEA-3175-4F55-B6CB-C3CBA914B070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68C0BFE6-1CAB-4438-B6CF-01E8AE16BD2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CEBD313-5E48-4A87-B097-AA011A8973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Theme1_edit</Template>
  <TotalTime>40</TotalTime>
  <Words>363</Words>
  <Application>Microsoft Office PowerPoint</Application>
  <PresentationFormat>On-screen Show (4:3)</PresentationFormat>
  <Paragraphs>131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Times</vt:lpstr>
      <vt:lpstr>Times New Roman</vt:lpstr>
      <vt:lpstr>Wingdings</vt:lpstr>
      <vt:lpstr>Theme1_edit</vt:lpstr>
      <vt:lpstr>PowerPoint Presentation</vt:lpstr>
      <vt:lpstr>PowerPoint Presentation</vt:lpstr>
    </vt:vector>
  </TitlesOfParts>
  <Company>ACP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Gil Chorbajian</dc:creator>
  <cp:lastModifiedBy>Zeszotarski, Paula</cp:lastModifiedBy>
  <cp:revision>16</cp:revision>
  <dcterms:created xsi:type="dcterms:W3CDTF">2016-12-08T16:04:45Z</dcterms:created>
  <dcterms:modified xsi:type="dcterms:W3CDTF">2023-06-15T18:36:36Z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0x0101008E38C1F9A94EA24FA773DB05A310DC65</vt:lpwstr>
  </property>
</Properties>
</file>